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66" r:id="rId3"/>
    <p:sldId id="267" r:id="rId4"/>
    <p:sldId id="282" r:id="rId5"/>
    <p:sldId id="262" r:id="rId6"/>
    <p:sldId id="257" r:id="rId7"/>
    <p:sldId id="269" r:id="rId8"/>
    <p:sldId id="259" r:id="rId9"/>
    <p:sldId id="260" r:id="rId10"/>
    <p:sldId id="271" r:id="rId11"/>
    <p:sldId id="268" r:id="rId12"/>
    <p:sldId id="274" r:id="rId13"/>
    <p:sldId id="264" r:id="rId14"/>
    <p:sldId id="278" r:id="rId15"/>
    <p:sldId id="275" r:id="rId16"/>
    <p:sldId id="263" r:id="rId17"/>
    <p:sldId id="283" r:id="rId18"/>
    <p:sldId id="279" r:id="rId19"/>
    <p:sldId id="276" r:id="rId20"/>
    <p:sldId id="277" r:id="rId21"/>
    <p:sldId id="280" r:id="rId22"/>
    <p:sldId id="265"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BAFBF904-D15D-4923-AD67-8BE5B3524FBE}">
          <p14:sldIdLst>
            <p14:sldId id="256"/>
          </p14:sldIdLst>
        </p14:section>
        <p14:section name="本編" id="{0A272B78-B084-4025-ABEA-055F9C374728}">
          <p14:sldIdLst>
            <p14:sldId id="266"/>
            <p14:sldId id="267"/>
            <p14:sldId id="282"/>
            <p14:sldId id="262"/>
            <p14:sldId id="257"/>
            <p14:sldId id="269"/>
            <p14:sldId id="259"/>
            <p14:sldId id="260"/>
            <p14:sldId id="271"/>
            <p14:sldId id="268"/>
            <p14:sldId id="274"/>
            <p14:sldId id="264"/>
            <p14:sldId id="278"/>
            <p14:sldId id="275"/>
            <p14:sldId id="263"/>
            <p14:sldId id="283"/>
            <p14:sldId id="279"/>
            <p14:sldId id="276"/>
            <p14:sldId id="277"/>
            <p14:sldId id="280"/>
            <p14:sldId id="265"/>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7B9BEB"/>
    <a:srgbClr val="EF7777"/>
    <a:srgbClr val="FFFFFF"/>
    <a:srgbClr val="C395D1"/>
    <a:srgbClr val="D69090"/>
    <a:srgbClr val="90D69C"/>
    <a:srgbClr val="A4B5E4"/>
    <a:srgbClr val="94B6D2"/>
    <a:srgbClr val="80BB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4" autoAdjust="0"/>
    <p:restoredTop sz="85558" autoAdjust="0"/>
  </p:normalViewPr>
  <p:slideViewPr>
    <p:cSldViewPr snapToGrid="0">
      <p:cViewPr>
        <p:scale>
          <a:sx n="85" d="100"/>
          <a:sy n="85" d="100"/>
        </p:scale>
        <p:origin x="492"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F24630-A608-4CFF-AC97-C1FCC953B0FF}" type="datetimeFigureOut">
              <a:rPr kumimoji="1" lang="ja-JP" altLang="en-US" smtClean="0"/>
              <a:t>2025/2/28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5083D6-1DD5-4193-8DE8-3CD63DCF8F8C}" type="slidenum">
              <a:rPr kumimoji="1" lang="ja-JP" altLang="en-US" smtClean="0"/>
              <a:t>‹#›</a:t>
            </a:fld>
            <a:endParaRPr kumimoji="1" lang="ja-JP" altLang="en-US"/>
          </a:p>
        </p:txBody>
      </p:sp>
    </p:spTree>
    <p:extLst>
      <p:ext uri="{BB962C8B-B14F-4D97-AF65-F5344CB8AC3E}">
        <p14:creationId xmlns:p14="http://schemas.microsoft.com/office/powerpoint/2010/main" val="3322919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658F1251-2F49-4305-877F-D33972E8F484}" type="slidenum">
              <a:rPr kumimoji="1" lang="ja-JP" altLang="en-US" smtClean="0"/>
              <a:t>4</a:t>
            </a:fld>
            <a:endParaRPr kumimoji="1" lang="ja-JP" altLang="en-US"/>
          </a:p>
        </p:txBody>
      </p:sp>
    </p:spTree>
    <p:extLst>
      <p:ext uri="{BB962C8B-B14F-4D97-AF65-F5344CB8AC3E}">
        <p14:creationId xmlns:p14="http://schemas.microsoft.com/office/powerpoint/2010/main" val="177222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58F1251-2F49-4305-877F-D33972E8F484}" type="slidenum">
              <a:rPr kumimoji="1" lang="ja-JP" altLang="en-US" smtClean="0"/>
              <a:t>5</a:t>
            </a:fld>
            <a:endParaRPr kumimoji="1" lang="ja-JP" altLang="en-US"/>
          </a:p>
        </p:txBody>
      </p:sp>
    </p:spTree>
    <p:extLst>
      <p:ext uri="{BB962C8B-B14F-4D97-AF65-F5344CB8AC3E}">
        <p14:creationId xmlns:p14="http://schemas.microsoft.com/office/powerpoint/2010/main" val="1153247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A5083D6-1DD5-4193-8DE8-3CD63DCF8F8C}" type="slidenum">
              <a:rPr kumimoji="1" lang="ja-JP" altLang="en-US" smtClean="0"/>
              <a:t>10</a:t>
            </a:fld>
            <a:endParaRPr kumimoji="1" lang="ja-JP" altLang="en-US"/>
          </a:p>
        </p:txBody>
      </p:sp>
    </p:spTree>
    <p:extLst>
      <p:ext uri="{BB962C8B-B14F-4D97-AF65-F5344CB8AC3E}">
        <p14:creationId xmlns:p14="http://schemas.microsoft.com/office/powerpoint/2010/main" val="459454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0A1FF72F-54D0-4D0E-8770-0D4C9AD0BE66}" type="datetime1">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90D9DC2-9BB2-4EE2-847E-B1AB914893D9}" type="slidenum">
              <a:rPr kumimoji="1" lang="ja-JP" altLang="en-US" smtClean="0"/>
              <a:t>‹#›</a:t>
            </a:fld>
            <a:endParaRPr kumimoji="1" lang="ja-JP" alt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09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434F603-6214-47C3-97D8-F9EEF82BB7D3}" type="datetime1">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0D9DC2-9BB2-4EE2-847E-B1AB914893D9}" type="slidenum">
              <a:rPr kumimoji="1" lang="ja-JP" altLang="en-US" smtClean="0"/>
              <a:t>‹#›</a:t>
            </a:fld>
            <a:endParaRPr kumimoji="1" lang="ja-JP" altLang="en-US"/>
          </a:p>
        </p:txBody>
      </p:sp>
    </p:spTree>
    <p:extLst>
      <p:ext uri="{BB962C8B-B14F-4D97-AF65-F5344CB8AC3E}">
        <p14:creationId xmlns:p14="http://schemas.microsoft.com/office/powerpoint/2010/main" val="855483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371D1CE-88A8-4738-AE60-B808589158B7}" type="datetime1">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0D9DC2-9BB2-4EE2-847E-B1AB914893D9}" type="slidenum">
              <a:rPr kumimoji="1" lang="ja-JP" altLang="en-US" smtClean="0"/>
              <a:t>‹#›</a:t>
            </a:fld>
            <a:endParaRPr kumimoji="1" lang="ja-JP" altLang="en-US"/>
          </a:p>
        </p:txBody>
      </p:sp>
    </p:spTree>
    <p:extLst>
      <p:ext uri="{BB962C8B-B14F-4D97-AF65-F5344CB8AC3E}">
        <p14:creationId xmlns:p14="http://schemas.microsoft.com/office/powerpoint/2010/main" val="1921836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AB9EED8-33DE-49B5-829F-05B25B5E1D00}" type="datetime1">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0D9DC2-9BB2-4EE2-847E-B1AB914893D9}" type="slidenum">
              <a:rPr kumimoji="1" lang="ja-JP" altLang="en-US" smtClean="0"/>
              <a:t>‹#›</a:t>
            </a:fld>
            <a:endParaRPr kumimoji="1" lang="ja-JP" altLang="en-US"/>
          </a:p>
        </p:txBody>
      </p:sp>
    </p:spTree>
    <p:extLst>
      <p:ext uri="{BB962C8B-B14F-4D97-AF65-F5344CB8AC3E}">
        <p14:creationId xmlns:p14="http://schemas.microsoft.com/office/powerpoint/2010/main" val="118094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0771023-57FA-4007-BB12-F23439D26EA6}" type="datetime1">
              <a:rPr kumimoji="1" lang="ja-JP" altLang="en-US" smtClean="0"/>
              <a:t>2025/2/28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0D9DC2-9BB2-4EE2-847E-B1AB914893D9}" type="slidenum">
              <a:rPr kumimoji="1" lang="ja-JP" altLang="en-US" smtClean="0"/>
              <a:t>‹#›</a:t>
            </a:fld>
            <a:endParaRPr kumimoji="1" lang="ja-JP" alt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231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FED6BBF-02D8-43CF-A92A-262C54F30EDB}" type="datetime1">
              <a:rPr kumimoji="1" lang="ja-JP" altLang="en-US" smtClean="0"/>
              <a:t>2025/2/28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0D9DC2-9BB2-4EE2-847E-B1AB914893D9}" type="slidenum">
              <a:rPr kumimoji="1" lang="ja-JP" altLang="en-US" smtClean="0"/>
              <a:t>‹#›</a:t>
            </a:fld>
            <a:endParaRPr kumimoji="1" lang="ja-JP" altLang="en-US"/>
          </a:p>
        </p:txBody>
      </p:sp>
    </p:spTree>
    <p:extLst>
      <p:ext uri="{BB962C8B-B14F-4D97-AF65-F5344CB8AC3E}">
        <p14:creationId xmlns:p14="http://schemas.microsoft.com/office/powerpoint/2010/main" val="3300320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63D44A5-27F4-4BE6-8842-8FB711C89FEC}" type="datetime1">
              <a:rPr kumimoji="1" lang="ja-JP" altLang="en-US" smtClean="0"/>
              <a:t>2025/2/28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90D9DC2-9BB2-4EE2-847E-B1AB914893D9}" type="slidenum">
              <a:rPr kumimoji="1" lang="ja-JP" altLang="en-US" smtClean="0"/>
              <a:t>‹#›</a:t>
            </a:fld>
            <a:endParaRPr kumimoji="1" lang="ja-JP" altLang="en-US"/>
          </a:p>
        </p:txBody>
      </p:sp>
    </p:spTree>
    <p:extLst>
      <p:ext uri="{BB962C8B-B14F-4D97-AF65-F5344CB8AC3E}">
        <p14:creationId xmlns:p14="http://schemas.microsoft.com/office/powerpoint/2010/main" val="340747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98D893D5-A27E-41A9-BC3C-B82BD44FCC6B}" type="datetime1">
              <a:rPr kumimoji="1" lang="ja-JP" altLang="en-US" smtClean="0"/>
              <a:t>2025/2/28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90D9DC2-9BB2-4EE2-847E-B1AB914893D9}" type="slidenum">
              <a:rPr kumimoji="1" lang="ja-JP" altLang="en-US" smtClean="0"/>
              <a:t>‹#›</a:t>
            </a:fld>
            <a:endParaRPr kumimoji="1" lang="ja-JP" altLang="en-US"/>
          </a:p>
        </p:txBody>
      </p:sp>
    </p:spTree>
    <p:extLst>
      <p:ext uri="{BB962C8B-B14F-4D97-AF65-F5344CB8AC3E}">
        <p14:creationId xmlns:p14="http://schemas.microsoft.com/office/powerpoint/2010/main" val="11972515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36701-E090-4636-A6F1-2621F2025787}" type="datetime1">
              <a:rPr kumimoji="1" lang="ja-JP" altLang="en-US" smtClean="0"/>
              <a:t>2025/2/28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a:xfrm>
            <a:off x="9790447" y="6320472"/>
            <a:ext cx="1706217" cy="365125"/>
          </a:xfrm>
        </p:spPr>
        <p:txBody>
          <a:bodyPr/>
          <a:lstStyle/>
          <a:p>
            <a:r>
              <a:rPr kumimoji="1" lang="ja-JP" altLang="en-US" dirty="0"/>
              <a:t>１</a:t>
            </a:r>
          </a:p>
        </p:txBody>
      </p:sp>
    </p:spTree>
    <p:extLst>
      <p:ext uri="{BB962C8B-B14F-4D97-AF65-F5344CB8AC3E}">
        <p14:creationId xmlns:p14="http://schemas.microsoft.com/office/powerpoint/2010/main" val="25857023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79D7A28-955F-4990-9E77-8ABF8F46670F}" type="datetime1">
              <a:rPr kumimoji="1" lang="ja-JP" altLang="en-US" smtClean="0"/>
              <a:t>2025/2/28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0D9DC2-9BB2-4EE2-847E-B1AB914893D9}" type="slidenum">
              <a:rPr kumimoji="1" lang="ja-JP" altLang="en-US" smtClean="0"/>
              <a:t>‹#›</a:t>
            </a:fld>
            <a:endParaRPr kumimoji="1" lang="ja-JP" altLang="en-US"/>
          </a:p>
        </p:txBody>
      </p:sp>
    </p:spTree>
    <p:extLst>
      <p:ext uri="{BB962C8B-B14F-4D97-AF65-F5344CB8AC3E}">
        <p14:creationId xmlns:p14="http://schemas.microsoft.com/office/powerpoint/2010/main" val="386368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CB4D260-ED5E-409A-A2CC-B26A131A9AD8}" type="datetime1">
              <a:rPr kumimoji="1" lang="ja-JP" altLang="en-US" smtClean="0"/>
              <a:t>2025/2/28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0D9DC2-9BB2-4EE2-847E-B1AB914893D9}" type="slidenum">
              <a:rPr kumimoji="1" lang="ja-JP" altLang="en-US" smtClean="0"/>
              <a:t>‹#›</a:t>
            </a:fld>
            <a:endParaRPr kumimoji="1" lang="ja-JP" altLang="en-US"/>
          </a:p>
        </p:txBody>
      </p:sp>
    </p:spTree>
    <p:extLst>
      <p:ext uri="{BB962C8B-B14F-4D97-AF65-F5344CB8AC3E}">
        <p14:creationId xmlns:p14="http://schemas.microsoft.com/office/powerpoint/2010/main" val="570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00E9060-AD4E-4FAB-855D-46E765F897CE}" type="datetime1">
              <a:rPr kumimoji="1" lang="ja-JP" altLang="en-US" smtClean="0"/>
              <a:t>2025/2/28</a:t>
            </a:fld>
            <a:endParaRPr kumimoji="1" lang="ja-JP"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kumimoji="1" lang="ja-JP"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A90D9DC2-9BB2-4EE2-847E-B1AB914893D9}" type="slidenum">
              <a:rPr kumimoji="1" lang="ja-JP" altLang="en-US" smtClean="0"/>
              <a:t>‹#›</a:t>
            </a:fld>
            <a:endParaRPr kumimoji="1" lang="ja-JP" altLang="en-US"/>
          </a:p>
        </p:txBody>
      </p:sp>
    </p:spTree>
    <p:extLst>
      <p:ext uri="{BB962C8B-B14F-4D97-AF65-F5344CB8AC3E}">
        <p14:creationId xmlns:p14="http://schemas.microsoft.com/office/powerpoint/2010/main" val="207504525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kumimoji="1"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kumimoji="1"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kumimoji="1" sz="1600" kern="1200">
          <a:solidFill>
            <a:schemeClr val="accent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soco-st.com/19203"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FAEFC98-6A76-A21D-7334-D2F5EDF9C39E}"/>
              </a:ext>
            </a:extLst>
          </p:cNvPr>
          <p:cNvSpPr txBox="1"/>
          <p:nvPr/>
        </p:nvSpPr>
        <p:spPr>
          <a:xfrm>
            <a:off x="1967873" y="2149157"/>
            <a:ext cx="8256254" cy="1569660"/>
          </a:xfrm>
          <a:prstGeom prst="rect">
            <a:avLst/>
          </a:prstGeom>
          <a:noFill/>
        </p:spPr>
        <p:txBody>
          <a:bodyPr wrap="square" rtlCol="0">
            <a:spAutoFit/>
          </a:bodyPr>
          <a:lstStyle/>
          <a:p>
            <a:pPr algn="ctr"/>
            <a:r>
              <a:rPr lang="ja-JP" altLang="en-US" sz="4800" b="1" dirty="0">
                <a:latin typeface="ＭＳ Ｐゴシック" panose="020B0600070205080204" pitchFamily="50" charset="-128"/>
                <a:ea typeface="ＭＳ Ｐゴシック" panose="020B0600070205080204" pitchFamily="50" charset="-128"/>
              </a:rPr>
              <a:t>物体検出とは？ </a:t>
            </a:r>
            <a:endParaRPr lang="en-US" altLang="ja-JP" sz="4800" b="1" dirty="0">
              <a:latin typeface="ＭＳ Ｐゴシック" panose="020B0600070205080204" pitchFamily="50" charset="-128"/>
              <a:ea typeface="ＭＳ Ｐゴシック" panose="020B0600070205080204" pitchFamily="50" charset="-128"/>
            </a:endParaRPr>
          </a:p>
          <a:p>
            <a:pPr algn="ctr"/>
            <a:r>
              <a:rPr lang="ja-JP" altLang="en-US" sz="4800" b="1" dirty="0">
                <a:latin typeface="ＭＳ Ｐゴシック" panose="020B0600070205080204" pitchFamily="50" charset="-128"/>
                <a:ea typeface="ＭＳ Ｐゴシック" panose="020B0600070205080204" pitchFamily="50" charset="-128"/>
              </a:rPr>
              <a:t>～</a:t>
            </a:r>
            <a:r>
              <a:rPr lang="en-US" altLang="ja-JP" sz="4800" b="1" dirty="0">
                <a:latin typeface="ＭＳ Ｐゴシック" panose="020B0600070205080204" pitchFamily="50" charset="-128"/>
                <a:ea typeface="ＭＳ Ｐゴシック" panose="020B0600070205080204" pitchFamily="50" charset="-128"/>
              </a:rPr>
              <a:t>AI</a:t>
            </a:r>
            <a:r>
              <a:rPr lang="ja-JP" altLang="en-US" sz="4800" b="1" dirty="0">
                <a:latin typeface="ＭＳ Ｐゴシック" panose="020B0600070205080204" pitchFamily="50" charset="-128"/>
                <a:ea typeface="ＭＳ Ｐゴシック" panose="020B0600070205080204" pitchFamily="50" charset="-128"/>
              </a:rPr>
              <a:t>が物を見分ける仕組み～</a:t>
            </a:r>
            <a:endParaRPr kumimoji="1" lang="ja-JP" altLang="en-US" sz="4800" b="1" dirty="0">
              <a:latin typeface="ＭＳ Ｐゴシック" panose="020B0600070205080204" pitchFamily="50" charset="-128"/>
              <a:ea typeface="ＭＳ Ｐゴシック" panose="020B0600070205080204" pitchFamily="50" charset="-128"/>
            </a:endParaRPr>
          </a:p>
        </p:txBody>
      </p:sp>
      <p:sp>
        <p:nvSpPr>
          <p:cNvPr id="2" name="テキスト ボックス 1">
            <a:extLst>
              <a:ext uri="{FF2B5EF4-FFF2-40B4-BE49-F238E27FC236}">
                <a16:creationId xmlns:a16="http://schemas.microsoft.com/office/drawing/2014/main" id="{3E83A0ED-027E-020E-543B-3C756A2D4A95}"/>
              </a:ext>
            </a:extLst>
          </p:cNvPr>
          <p:cNvSpPr txBox="1"/>
          <p:nvPr/>
        </p:nvSpPr>
        <p:spPr>
          <a:xfrm>
            <a:off x="3550443" y="3915163"/>
            <a:ext cx="5091113" cy="461665"/>
          </a:xfrm>
          <a:prstGeom prst="rect">
            <a:avLst/>
          </a:prstGeom>
          <a:noFill/>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a:t>
            </a:r>
            <a:r>
              <a:rPr kumimoji="1" lang="ja-JP" altLang="en-US" sz="2400" dirty="0">
                <a:latin typeface="ＭＳ Ｐゴシック" panose="020B0600070205080204" pitchFamily="50" charset="-128"/>
                <a:ea typeface="ＭＳ Ｐゴシック" panose="020B0600070205080204" pitchFamily="50" charset="-128"/>
              </a:rPr>
              <a:t>学生と社会人</a:t>
            </a:r>
            <a:r>
              <a:rPr kumimoji="1" lang="en-US" altLang="ja-JP" sz="2400" dirty="0">
                <a:latin typeface="ＭＳ Ｐゴシック" panose="020B0600070205080204" pitchFamily="50" charset="-128"/>
                <a:ea typeface="ＭＳ Ｐゴシック" panose="020B0600070205080204" pitchFamily="50" charset="-128"/>
              </a:rPr>
              <a:t>LT</a:t>
            </a:r>
            <a:r>
              <a:rPr kumimoji="1" lang="ja-JP" altLang="en-US" sz="2400" dirty="0">
                <a:latin typeface="ＭＳ Ｐゴシック" panose="020B0600070205080204" pitchFamily="50" charset="-128"/>
                <a:ea typeface="ＭＳ Ｐゴシック" panose="020B0600070205080204" pitchFamily="50" charset="-128"/>
              </a:rPr>
              <a:t>会　</a:t>
            </a:r>
            <a:r>
              <a:rPr kumimoji="1" lang="en-US" altLang="ja-JP" sz="2400" dirty="0">
                <a:latin typeface="ＭＳ Ｐゴシック" panose="020B0600070205080204" pitchFamily="50" charset="-128"/>
                <a:ea typeface="ＭＳ Ｐゴシック" panose="020B0600070205080204" pitchFamily="50" charset="-128"/>
              </a:rPr>
              <a:t>2024/03/01</a:t>
            </a:r>
            <a:endParaRPr kumimoji="1"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025565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715AD-0A7D-4559-E810-41AAD9088BC8}"/>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46EAE59D-5958-92E9-7AA6-46989AAFDABB}"/>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507361B1-29E7-E36A-44D1-AE9223AC889E}"/>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EF14655D-2925-D15D-6B75-B3D05A4CF97F}"/>
                </a:ext>
              </a:extLst>
            </p:cNvPr>
            <p:cNvSpPr txBox="1"/>
            <p:nvPr/>
          </p:nvSpPr>
          <p:spPr>
            <a:xfrm>
              <a:off x="2621908" y="458644"/>
              <a:ext cx="11241465" cy="584775"/>
            </a:xfrm>
            <a:prstGeom prst="rect">
              <a:avLst/>
            </a:prstGeom>
            <a:noFill/>
          </p:spPr>
          <p:txBody>
            <a:bodyPr wrap="square" rtlCol="0" anchor="ctr">
              <a:spAutoFit/>
            </a:bodyPr>
            <a:lstStyle/>
            <a:p>
              <a:r>
                <a:rPr kumimoji="1" lang="ja-JP" altLang="en-US" sz="3200" b="1" dirty="0">
                  <a:latin typeface="ＭＳ Ｐゴシック" panose="020B0600070205080204" pitchFamily="50" charset="-128"/>
                  <a:ea typeface="ＭＳ Ｐゴシック" panose="020B0600070205080204" pitchFamily="50" charset="-128"/>
                </a:rPr>
                <a:t>著名な物体検出手法</a:t>
              </a:r>
            </a:p>
          </p:txBody>
        </p:sp>
      </p:grpSp>
      <p:sp>
        <p:nvSpPr>
          <p:cNvPr id="11" name="四角形: 角を丸くする 10">
            <a:extLst>
              <a:ext uri="{FF2B5EF4-FFF2-40B4-BE49-F238E27FC236}">
                <a16:creationId xmlns:a16="http://schemas.microsoft.com/office/drawing/2014/main" id="{6C218E34-F069-6D02-FD59-48958B3C89EA}"/>
              </a:ext>
            </a:extLst>
          </p:cNvPr>
          <p:cNvSpPr/>
          <p:nvPr/>
        </p:nvSpPr>
        <p:spPr>
          <a:xfrm>
            <a:off x="859717" y="1201006"/>
            <a:ext cx="2929180" cy="1123980"/>
          </a:xfrm>
          <a:prstGeom prst="round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ＭＳ Ｐゴシック" panose="020B0600070205080204" pitchFamily="50" charset="-128"/>
                <a:ea typeface="ＭＳ Ｐゴシック" panose="020B0600070205080204" pitchFamily="50" charset="-128"/>
              </a:rPr>
              <a:t>R-CNN</a:t>
            </a:r>
            <a:endParaRPr kumimoji="1" lang="ja-JP" altLang="en-US" sz="2800" b="1" dirty="0">
              <a:solidFill>
                <a:schemeClr val="tx1"/>
              </a:solidFill>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3A27EE28-BCFE-BEF2-023B-11561018A46E}"/>
              </a:ext>
            </a:extLst>
          </p:cNvPr>
          <p:cNvSpPr/>
          <p:nvPr/>
        </p:nvSpPr>
        <p:spPr>
          <a:xfrm>
            <a:off x="859717" y="2526121"/>
            <a:ext cx="2929180" cy="1123980"/>
          </a:xfrm>
          <a:prstGeom prst="round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ＭＳ Ｐゴシック" panose="020B0600070205080204" pitchFamily="50" charset="-128"/>
                <a:ea typeface="ＭＳ Ｐゴシック" panose="020B0600070205080204" pitchFamily="50" charset="-128"/>
              </a:rPr>
              <a:t>YOLO</a:t>
            </a:r>
            <a:endParaRPr kumimoji="1" lang="ja-JP" altLang="en-US" sz="2800" b="1" dirty="0">
              <a:solidFill>
                <a:schemeClr val="tx1"/>
              </a:solidFill>
              <a:latin typeface="ＭＳ Ｐゴシック" panose="020B0600070205080204" pitchFamily="50" charset="-128"/>
              <a:ea typeface="ＭＳ Ｐゴシック" panose="020B0600070205080204" pitchFamily="50" charset="-128"/>
            </a:endParaRPr>
          </a:p>
        </p:txBody>
      </p:sp>
      <p:sp>
        <p:nvSpPr>
          <p:cNvPr id="13" name="四角形: 角を丸くする 12">
            <a:extLst>
              <a:ext uri="{FF2B5EF4-FFF2-40B4-BE49-F238E27FC236}">
                <a16:creationId xmlns:a16="http://schemas.microsoft.com/office/drawing/2014/main" id="{B42F00E7-9B25-2C8B-1879-44CA8DA6B178}"/>
              </a:ext>
            </a:extLst>
          </p:cNvPr>
          <p:cNvSpPr/>
          <p:nvPr/>
        </p:nvSpPr>
        <p:spPr>
          <a:xfrm>
            <a:off x="859717" y="3884639"/>
            <a:ext cx="2929180" cy="1123980"/>
          </a:xfrm>
          <a:prstGeom prst="round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ＭＳ Ｐゴシック" panose="020B0600070205080204" pitchFamily="50" charset="-128"/>
                <a:ea typeface="ＭＳ Ｐゴシック" panose="020B0600070205080204" pitchFamily="50" charset="-128"/>
              </a:rPr>
              <a:t>SSD</a:t>
            </a:r>
            <a:endParaRPr kumimoji="1" lang="ja-JP" altLang="en-US" sz="2800" b="1" dirty="0">
              <a:solidFill>
                <a:schemeClr val="tx1"/>
              </a:solidFill>
              <a:latin typeface="ＭＳ Ｐゴシック" panose="020B0600070205080204" pitchFamily="50" charset="-128"/>
              <a:ea typeface="ＭＳ Ｐゴシック" panose="020B0600070205080204" pitchFamily="50" charset="-128"/>
            </a:endParaRPr>
          </a:p>
        </p:txBody>
      </p:sp>
      <p:sp>
        <p:nvSpPr>
          <p:cNvPr id="14" name="四角形: 角を丸くする 13">
            <a:extLst>
              <a:ext uri="{FF2B5EF4-FFF2-40B4-BE49-F238E27FC236}">
                <a16:creationId xmlns:a16="http://schemas.microsoft.com/office/drawing/2014/main" id="{F5D88401-B328-F5A4-E22A-6C91878883C1}"/>
              </a:ext>
            </a:extLst>
          </p:cNvPr>
          <p:cNvSpPr/>
          <p:nvPr/>
        </p:nvSpPr>
        <p:spPr>
          <a:xfrm>
            <a:off x="3911666" y="1201006"/>
            <a:ext cx="7420617" cy="112398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Ins="360000" rtlCol="0" anchor="ctr"/>
          <a:lstStyle/>
          <a:p>
            <a:r>
              <a:rPr lang="ja-JP" altLang="en-US" sz="2400" dirty="0">
                <a:solidFill>
                  <a:schemeClr val="tx1"/>
                </a:solidFill>
                <a:latin typeface="ＭＳ Ｐゴシック" panose="020B0600070205080204" pitchFamily="50" charset="-128"/>
                <a:ea typeface="ＭＳ Ｐゴシック" panose="020B0600070205080204" pitchFamily="50" charset="-128"/>
              </a:rPr>
              <a:t>長所：高精度、細かい物体も検出可</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a:p>
            <a:r>
              <a:rPr lang="ja-JP" altLang="en-US" sz="2400" dirty="0">
                <a:solidFill>
                  <a:schemeClr val="tx1"/>
                </a:solidFill>
                <a:latin typeface="ＭＳ Ｐゴシック" panose="020B0600070205080204" pitchFamily="50" charset="-128"/>
                <a:ea typeface="ＭＳ Ｐゴシック" panose="020B0600070205080204" pitchFamily="50" charset="-128"/>
              </a:rPr>
              <a:t>短所：計算が重い、実装が複雑</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p:txBody>
      </p:sp>
      <p:sp>
        <p:nvSpPr>
          <p:cNvPr id="15" name="四角形: 角を丸くする 14">
            <a:extLst>
              <a:ext uri="{FF2B5EF4-FFF2-40B4-BE49-F238E27FC236}">
                <a16:creationId xmlns:a16="http://schemas.microsoft.com/office/drawing/2014/main" id="{7C954E86-6DCE-C010-6138-3AE8FF2043FC}"/>
              </a:ext>
            </a:extLst>
          </p:cNvPr>
          <p:cNvSpPr/>
          <p:nvPr/>
        </p:nvSpPr>
        <p:spPr>
          <a:xfrm>
            <a:off x="3911666" y="2526121"/>
            <a:ext cx="7420617" cy="112398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Ins="360000" rtlCol="0" anchor="ctr"/>
          <a:lstStyle/>
          <a:p>
            <a:r>
              <a:rPr lang="ja-JP" altLang="en-US" sz="2400" dirty="0">
                <a:solidFill>
                  <a:schemeClr val="tx1"/>
                </a:solidFill>
                <a:latin typeface="ＭＳ Ｐゴシック" panose="020B0600070205080204" pitchFamily="50" charset="-128"/>
                <a:ea typeface="ＭＳ Ｐゴシック" panose="020B0600070205080204" pitchFamily="50" charset="-128"/>
              </a:rPr>
              <a:t>長所：リアルタイム処理、シンプル</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a:p>
            <a:r>
              <a:rPr lang="ja-JP" altLang="en-US" sz="2400" dirty="0">
                <a:solidFill>
                  <a:schemeClr val="tx1"/>
                </a:solidFill>
                <a:latin typeface="ＭＳ Ｐゴシック" panose="020B0600070205080204" pitchFamily="50" charset="-128"/>
                <a:ea typeface="ＭＳ Ｐゴシック" panose="020B0600070205080204" pitchFamily="50" charset="-128"/>
              </a:rPr>
              <a:t>短所：小さい物体や密集した物体の検出が苦手</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D30CD534-ACD8-6570-3A2A-01DC2DB2AA07}"/>
              </a:ext>
            </a:extLst>
          </p:cNvPr>
          <p:cNvSpPr/>
          <p:nvPr/>
        </p:nvSpPr>
        <p:spPr>
          <a:xfrm>
            <a:off x="3911666" y="3884639"/>
            <a:ext cx="7420617" cy="112398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Ins="360000" rtlCol="0" anchor="ctr"/>
          <a:lstStyle/>
          <a:p>
            <a:r>
              <a:rPr lang="ja-JP" altLang="en-US" sz="2400" dirty="0">
                <a:solidFill>
                  <a:schemeClr val="tx1"/>
                </a:solidFill>
                <a:latin typeface="ＭＳ Ｐゴシック" panose="020B0600070205080204" pitchFamily="50" charset="-128"/>
                <a:ea typeface="ＭＳ Ｐゴシック" panose="020B0600070205080204" pitchFamily="50" charset="-128"/>
              </a:rPr>
              <a:t>長所：</a:t>
            </a:r>
            <a:r>
              <a:rPr lang="en-US" altLang="ja-JP" sz="2400" dirty="0">
                <a:solidFill>
                  <a:schemeClr val="tx1"/>
                </a:solidFill>
                <a:latin typeface="ＭＳ Ｐゴシック" panose="020B0600070205080204" pitchFamily="50" charset="-128"/>
                <a:ea typeface="ＭＳ Ｐゴシック" panose="020B0600070205080204" pitchFamily="50" charset="-128"/>
              </a:rPr>
              <a:t>YOLO</a:t>
            </a:r>
            <a:r>
              <a:rPr lang="ja-JP" altLang="en-US" sz="2400" dirty="0">
                <a:solidFill>
                  <a:schemeClr val="tx1"/>
                </a:solidFill>
                <a:latin typeface="ＭＳ Ｐゴシック" panose="020B0600070205080204" pitchFamily="50" charset="-128"/>
                <a:ea typeface="ＭＳ Ｐゴシック" panose="020B0600070205080204" pitchFamily="50" charset="-128"/>
              </a:rPr>
              <a:t>よりも小さい物体を検出しやすい</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a:p>
            <a:r>
              <a:rPr lang="ja-JP" altLang="en-US" sz="2400" dirty="0">
                <a:solidFill>
                  <a:schemeClr val="tx1"/>
                </a:solidFill>
                <a:latin typeface="ＭＳ Ｐゴシック" panose="020B0600070205080204" pitchFamily="50" charset="-128"/>
                <a:ea typeface="ＭＳ Ｐゴシック" panose="020B0600070205080204" pitchFamily="50" charset="-128"/>
              </a:rPr>
              <a:t>短所：物体が密集すると検出しにくい</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F8B0F9CD-CC8F-7C3F-3BC2-0DC7D56FB2F3}"/>
              </a:ext>
            </a:extLst>
          </p:cNvPr>
          <p:cNvSpPr/>
          <p:nvPr/>
        </p:nvSpPr>
        <p:spPr>
          <a:xfrm>
            <a:off x="859717" y="5243157"/>
            <a:ext cx="2929180" cy="1123980"/>
          </a:xfrm>
          <a:prstGeom prst="round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ＭＳ Ｐゴシック" panose="020B0600070205080204" pitchFamily="50" charset="-128"/>
                <a:ea typeface="ＭＳ Ｐゴシック" panose="020B0600070205080204" pitchFamily="50" charset="-128"/>
              </a:rPr>
              <a:t>DETR</a:t>
            </a:r>
            <a:endParaRPr kumimoji="1" lang="ja-JP" altLang="en-US" sz="2800" b="1" dirty="0">
              <a:solidFill>
                <a:schemeClr val="tx1"/>
              </a:solidFill>
              <a:latin typeface="ＭＳ Ｐゴシック" panose="020B0600070205080204" pitchFamily="50" charset="-128"/>
              <a:ea typeface="ＭＳ Ｐゴシック" panose="020B0600070205080204" pitchFamily="50" charset="-128"/>
            </a:endParaRPr>
          </a:p>
        </p:txBody>
      </p:sp>
      <p:sp>
        <p:nvSpPr>
          <p:cNvPr id="18" name="四角形: 角を丸くする 17">
            <a:extLst>
              <a:ext uri="{FF2B5EF4-FFF2-40B4-BE49-F238E27FC236}">
                <a16:creationId xmlns:a16="http://schemas.microsoft.com/office/drawing/2014/main" id="{2CBDA827-F027-FF78-6235-B7F70E67F56A}"/>
              </a:ext>
            </a:extLst>
          </p:cNvPr>
          <p:cNvSpPr/>
          <p:nvPr/>
        </p:nvSpPr>
        <p:spPr>
          <a:xfrm>
            <a:off x="3911666" y="5243157"/>
            <a:ext cx="7420617" cy="112398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Ins="360000" rtlCol="0" anchor="ctr"/>
          <a:lstStyle/>
          <a:p>
            <a:r>
              <a:rPr lang="ja-JP" altLang="en-US" sz="2400" dirty="0">
                <a:solidFill>
                  <a:schemeClr val="tx1"/>
                </a:solidFill>
                <a:latin typeface="ＭＳ Ｐゴシック" panose="020B0600070205080204" pitchFamily="50" charset="-128"/>
                <a:ea typeface="ＭＳ Ｐゴシック" panose="020B0600070205080204" pitchFamily="50" charset="-128"/>
              </a:rPr>
              <a:t>長所：密集した物体の検出が得意</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a:p>
            <a:r>
              <a:rPr lang="ja-JP" altLang="en-US" sz="2400" dirty="0">
                <a:solidFill>
                  <a:schemeClr val="tx1"/>
                </a:solidFill>
                <a:latin typeface="ＭＳ Ｐゴシック" panose="020B0600070205080204" pitchFamily="50" charset="-128"/>
                <a:ea typeface="ＭＳ Ｐゴシック" panose="020B0600070205080204" pitchFamily="50" charset="-128"/>
              </a:rPr>
              <a:t>短所：</a:t>
            </a:r>
            <a:r>
              <a:rPr lang="en-US" altLang="ja-JP" sz="2400" dirty="0">
                <a:solidFill>
                  <a:schemeClr val="tx1"/>
                </a:solidFill>
                <a:latin typeface="ＭＳ Ｐゴシック" panose="020B0600070205080204" pitchFamily="50" charset="-128"/>
                <a:ea typeface="ＭＳ Ｐゴシック" panose="020B0600070205080204" pitchFamily="50" charset="-128"/>
              </a:rPr>
              <a:t>GPU</a:t>
            </a:r>
            <a:r>
              <a:rPr lang="ja-JP" altLang="en-US" sz="2400" dirty="0">
                <a:solidFill>
                  <a:schemeClr val="tx1"/>
                </a:solidFill>
                <a:latin typeface="ＭＳ Ｐゴシック" panose="020B0600070205080204" pitchFamily="50" charset="-128"/>
                <a:ea typeface="ＭＳ Ｐゴシック" panose="020B0600070205080204" pitchFamily="50" charset="-128"/>
              </a:rPr>
              <a:t>などの高スペック環境が必要</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p:txBody>
      </p:sp>
      <p:sp>
        <p:nvSpPr>
          <p:cNvPr id="2" name="四角形: 角を丸くする 1">
            <a:extLst>
              <a:ext uri="{FF2B5EF4-FFF2-40B4-BE49-F238E27FC236}">
                <a16:creationId xmlns:a16="http://schemas.microsoft.com/office/drawing/2014/main" id="{D2B4DFBA-8BDA-E682-F17C-1BE727E7184B}"/>
              </a:ext>
            </a:extLst>
          </p:cNvPr>
          <p:cNvSpPr/>
          <p:nvPr/>
        </p:nvSpPr>
        <p:spPr>
          <a:xfrm>
            <a:off x="730102" y="2424223"/>
            <a:ext cx="10660912" cy="131843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5396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D51AF-4D81-02D7-B90E-81D0E6AC5619}"/>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8E39EA74-746D-9AC6-2621-DDDFBC861A94}"/>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99773534-90CE-6AC5-CD09-36A86DF3B6FC}"/>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6CCABA81-915E-271E-FA8F-EDA774E056C4}"/>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とは？</a:t>
              </a:r>
            </a:p>
          </p:txBody>
        </p:sp>
      </p:grpSp>
      <p:sp>
        <p:nvSpPr>
          <p:cNvPr id="8" name="テキスト ボックス 7">
            <a:extLst>
              <a:ext uri="{FF2B5EF4-FFF2-40B4-BE49-F238E27FC236}">
                <a16:creationId xmlns:a16="http://schemas.microsoft.com/office/drawing/2014/main" id="{2398886A-5EF4-4A03-90AB-2AAA1FAD28E5}"/>
              </a:ext>
            </a:extLst>
          </p:cNvPr>
          <p:cNvSpPr txBox="1"/>
          <p:nvPr/>
        </p:nvSpPr>
        <p:spPr>
          <a:xfrm>
            <a:off x="475269" y="1254176"/>
            <a:ext cx="10082893" cy="523220"/>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a:t>
            </a:r>
            <a:r>
              <a:rPr lang="en-US" altLang="ja-JP" sz="2800" dirty="0">
                <a:latin typeface="ＭＳ Ｐゴシック" panose="020B0600070205080204" pitchFamily="50" charset="-128"/>
                <a:ea typeface="ＭＳ Ｐゴシック" panose="020B0600070205080204" pitchFamily="50" charset="-128"/>
              </a:rPr>
              <a:t>YOLO</a:t>
            </a:r>
            <a:r>
              <a:rPr lang="ja-JP" altLang="en-US" sz="2800" dirty="0">
                <a:latin typeface="ＭＳ Ｐゴシック" panose="020B0600070205080204" pitchFamily="50" charset="-128"/>
                <a:ea typeface="ＭＳ Ｐゴシック" panose="020B0600070205080204" pitchFamily="50" charset="-128"/>
              </a:rPr>
              <a:t>（</a:t>
            </a:r>
            <a:r>
              <a:rPr lang="en-US" altLang="ja-JP" sz="2800" dirty="0">
                <a:latin typeface="ＭＳ Ｐゴシック" panose="020B0600070205080204" pitchFamily="50" charset="-128"/>
                <a:ea typeface="ＭＳ Ｐゴシック" panose="020B0600070205080204" pitchFamily="50" charset="-128"/>
              </a:rPr>
              <a:t>You Only Look Once</a:t>
            </a:r>
            <a:r>
              <a:rPr lang="ja-JP" altLang="en-US" sz="2800" dirty="0">
                <a:latin typeface="ＭＳ Ｐゴシック" panose="020B0600070205080204" pitchFamily="50" charset="-128"/>
                <a:ea typeface="ＭＳ Ｐゴシック" panose="020B0600070205080204" pitchFamily="50" charset="-128"/>
              </a:rPr>
              <a:t>）は、高速で物体検出できる</a:t>
            </a:r>
            <a:r>
              <a:rPr lang="en-US" altLang="ja-JP" sz="2800" dirty="0">
                <a:latin typeface="ＭＳ Ｐゴシック" panose="020B0600070205080204" pitchFamily="50" charset="-128"/>
                <a:ea typeface="ＭＳ Ｐゴシック" panose="020B0600070205080204" pitchFamily="50" charset="-128"/>
              </a:rPr>
              <a:t>AI</a:t>
            </a:r>
            <a:r>
              <a:rPr lang="ja-JP" altLang="en-US" sz="2800" dirty="0">
                <a:latin typeface="ＭＳ Ｐゴシック" panose="020B0600070205080204" pitchFamily="50" charset="-128"/>
                <a:ea typeface="ＭＳ Ｐゴシック" panose="020B0600070205080204" pitchFamily="50" charset="-128"/>
              </a:rPr>
              <a:t>モデル</a:t>
            </a:r>
          </a:p>
        </p:txBody>
      </p:sp>
      <p:sp>
        <p:nvSpPr>
          <p:cNvPr id="9" name="テキスト ボックス 8">
            <a:extLst>
              <a:ext uri="{FF2B5EF4-FFF2-40B4-BE49-F238E27FC236}">
                <a16:creationId xmlns:a16="http://schemas.microsoft.com/office/drawing/2014/main" id="{0614E457-4E88-DC67-AEF5-ABB21B03BDD8}"/>
              </a:ext>
            </a:extLst>
          </p:cNvPr>
          <p:cNvSpPr txBox="1"/>
          <p:nvPr/>
        </p:nvSpPr>
        <p:spPr>
          <a:xfrm>
            <a:off x="536330" y="1993440"/>
            <a:ext cx="10082893" cy="2677656"/>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・ポイント</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・画像を一度だけ見る</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・シンプル</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・高速＆高精度</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・多くの用途で使われている</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・ほぼ毎年新しいバージョンが登場している</a:t>
            </a:r>
          </a:p>
        </p:txBody>
      </p:sp>
    </p:spTree>
    <p:extLst>
      <p:ext uri="{BB962C8B-B14F-4D97-AF65-F5344CB8AC3E}">
        <p14:creationId xmlns:p14="http://schemas.microsoft.com/office/powerpoint/2010/main" val="2977496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4907C-2721-BAB1-5DEE-75EA0F6668B9}"/>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DA6DEAED-591B-BFC6-C2D7-E69EA85E010B}"/>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0EEF4DFA-4921-31D4-1EC1-ACA673A24802}"/>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DC1F355C-842F-204A-A59D-7FFB4EEBC4B1}"/>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の仕組み</a:t>
              </a:r>
              <a:endParaRPr kumimoji="1" lang="en-US" altLang="ja-JP" sz="3200" b="1" dirty="0">
                <a:latin typeface="ＭＳ Ｐゴシック" panose="020B0600070205080204" pitchFamily="50" charset="-128"/>
                <a:ea typeface="ＭＳ Ｐゴシック" panose="020B0600070205080204" pitchFamily="50" charset="-128"/>
              </a:endParaRPr>
            </a:p>
          </p:txBody>
        </p:sp>
      </p:grpSp>
      <p:grpSp>
        <p:nvGrpSpPr>
          <p:cNvPr id="51" name="グループ化 50">
            <a:extLst>
              <a:ext uri="{FF2B5EF4-FFF2-40B4-BE49-F238E27FC236}">
                <a16:creationId xmlns:a16="http://schemas.microsoft.com/office/drawing/2014/main" id="{68C88BE1-503B-0FCC-5477-5399A94B06D8}"/>
              </a:ext>
            </a:extLst>
          </p:cNvPr>
          <p:cNvGrpSpPr/>
          <p:nvPr/>
        </p:nvGrpSpPr>
        <p:grpSpPr>
          <a:xfrm>
            <a:off x="8508546" y="2231313"/>
            <a:ext cx="3269249" cy="2395372"/>
            <a:chOff x="7850358" y="4023090"/>
            <a:chExt cx="3381375" cy="2477526"/>
          </a:xfrm>
        </p:grpSpPr>
        <p:grpSp>
          <p:nvGrpSpPr>
            <p:cNvPr id="52" name="グループ化 51">
              <a:extLst>
                <a:ext uri="{FF2B5EF4-FFF2-40B4-BE49-F238E27FC236}">
                  <a16:creationId xmlns:a16="http://schemas.microsoft.com/office/drawing/2014/main" id="{02906FC4-3FF4-A452-8526-8B657A1489D6}"/>
                </a:ext>
              </a:extLst>
            </p:cNvPr>
            <p:cNvGrpSpPr/>
            <p:nvPr/>
          </p:nvGrpSpPr>
          <p:grpSpPr>
            <a:xfrm>
              <a:off x="7850358" y="4023090"/>
              <a:ext cx="3381375" cy="2477526"/>
              <a:chOff x="7850358" y="4023090"/>
              <a:chExt cx="3381375" cy="2477526"/>
            </a:xfrm>
          </p:grpSpPr>
          <p:grpSp>
            <p:nvGrpSpPr>
              <p:cNvPr id="55" name="グループ化 54">
                <a:extLst>
                  <a:ext uri="{FF2B5EF4-FFF2-40B4-BE49-F238E27FC236}">
                    <a16:creationId xmlns:a16="http://schemas.microsoft.com/office/drawing/2014/main" id="{1A2F22B5-7CF6-14DF-0038-83D51E5DB09C}"/>
                  </a:ext>
                </a:extLst>
              </p:cNvPr>
              <p:cNvGrpSpPr/>
              <p:nvPr/>
            </p:nvGrpSpPr>
            <p:grpSpPr>
              <a:xfrm>
                <a:off x="7850358" y="4023090"/>
                <a:ext cx="3381375" cy="2477526"/>
                <a:chOff x="7850358" y="4023090"/>
                <a:chExt cx="3381375" cy="2477526"/>
              </a:xfrm>
            </p:grpSpPr>
            <p:grpSp>
              <p:nvGrpSpPr>
                <p:cNvPr id="57" name="グループ化 56">
                  <a:extLst>
                    <a:ext uri="{FF2B5EF4-FFF2-40B4-BE49-F238E27FC236}">
                      <a16:creationId xmlns:a16="http://schemas.microsoft.com/office/drawing/2014/main" id="{7AEFA966-D911-C0C4-7079-DC133204C0E2}"/>
                    </a:ext>
                  </a:extLst>
                </p:cNvPr>
                <p:cNvGrpSpPr/>
                <p:nvPr/>
              </p:nvGrpSpPr>
              <p:grpSpPr>
                <a:xfrm>
                  <a:off x="7850358" y="4023090"/>
                  <a:ext cx="3381375" cy="2477526"/>
                  <a:chOff x="7850358" y="4239541"/>
                  <a:chExt cx="3381375" cy="2477526"/>
                </a:xfrm>
              </p:grpSpPr>
              <p:sp>
                <p:nvSpPr>
                  <p:cNvPr id="60" name="正方形/長方形 59">
                    <a:extLst>
                      <a:ext uri="{FF2B5EF4-FFF2-40B4-BE49-F238E27FC236}">
                        <a16:creationId xmlns:a16="http://schemas.microsoft.com/office/drawing/2014/main" id="{BA6E8452-94C4-EE61-C45B-38BD50A9EBB6}"/>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Picture 4" descr="秋田犬のイラスト">
                    <a:extLst>
                      <a:ext uri="{FF2B5EF4-FFF2-40B4-BE49-F238E27FC236}">
                        <a16:creationId xmlns:a16="http://schemas.microsoft.com/office/drawing/2014/main" id="{B41EEFAC-A939-151C-9087-3473CC9A4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6" descr="犬のイラスト・戌年">
                  <a:extLst>
                    <a:ext uri="{FF2B5EF4-FFF2-40B4-BE49-F238E27FC236}">
                      <a16:creationId xmlns:a16="http://schemas.microsoft.com/office/drawing/2014/main" id="{5C342862-5184-1614-A62D-B68F2B18E0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a:extLst>
                    <a:ext uri="{FF2B5EF4-FFF2-40B4-BE49-F238E27FC236}">
                      <a16:creationId xmlns:a16="http://schemas.microsoft.com/office/drawing/2014/main" id="{CCDAE12B-5617-67FF-21C2-FF89EF0F271B}"/>
                    </a:ext>
                  </a:extLst>
                </p:cNvPr>
                <p:cNvSpPr/>
                <p:nvPr/>
              </p:nvSpPr>
              <p:spPr>
                <a:xfrm>
                  <a:off x="9974455" y="4690108"/>
                  <a:ext cx="917805" cy="1131182"/>
                </a:xfrm>
                <a:prstGeom prst="rect">
                  <a:avLst/>
                </a:prstGeom>
                <a:noFill/>
                <a:ln>
                  <a:solidFill>
                    <a:srgbClr val="7B9B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6" name="正方形/長方形 55">
                <a:extLst>
                  <a:ext uri="{FF2B5EF4-FFF2-40B4-BE49-F238E27FC236}">
                    <a16:creationId xmlns:a16="http://schemas.microsoft.com/office/drawing/2014/main" id="{18DB4305-3140-C6F0-0D5E-C5E3967F09E7}"/>
                  </a:ext>
                </a:extLst>
              </p:cNvPr>
              <p:cNvSpPr/>
              <p:nvPr/>
            </p:nvSpPr>
            <p:spPr>
              <a:xfrm>
                <a:off x="8412833" y="4691835"/>
                <a:ext cx="917805" cy="1131182"/>
              </a:xfrm>
              <a:prstGeom prst="rect">
                <a:avLst/>
              </a:prstGeom>
              <a:noFill/>
              <a:ln>
                <a:solidFill>
                  <a:srgbClr val="EF77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a:extLst>
                <a:ext uri="{FF2B5EF4-FFF2-40B4-BE49-F238E27FC236}">
                  <a16:creationId xmlns:a16="http://schemas.microsoft.com/office/drawing/2014/main" id="{A5CBDDF5-D8A8-76AE-84B1-BECEEEC0D074}"/>
                </a:ext>
              </a:extLst>
            </p:cNvPr>
            <p:cNvSpPr/>
            <p:nvPr/>
          </p:nvSpPr>
          <p:spPr>
            <a:xfrm>
              <a:off x="8408506" y="4467225"/>
              <a:ext cx="665644" cy="22195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1200" dirty="0"/>
                <a:t>秋田犬</a:t>
              </a:r>
            </a:p>
          </p:txBody>
        </p:sp>
        <p:sp>
          <p:nvSpPr>
            <p:cNvPr id="54" name="正方形/長方形 53">
              <a:extLst>
                <a:ext uri="{FF2B5EF4-FFF2-40B4-BE49-F238E27FC236}">
                  <a16:creationId xmlns:a16="http://schemas.microsoft.com/office/drawing/2014/main" id="{2711B39D-3D80-B720-8DCE-7AEC6FBD6DD9}"/>
                </a:ext>
              </a:extLst>
            </p:cNvPr>
            <p:cNvSpPr/>
            <p:nvPr/>
          </p:nvSpPr>
          <p:spPr>
            <a:xfrm>
              <a:off x="9974455" y="4457685"/>
              <a:ext cx="824509" cy="2314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1200" dirty="0"/>
                <a:t>ビーグル</a:t>
              </a:r>
            </a:p>
          </p:txBody>
        </p:sp>
      </p:grpSp>
      <p:sp>
        <p:nvSpPr>
          <p:cNvPr id="62" name="正方形/長方形 61">
            <a:extLst>
              <a:ext uri="{FF2B5EF4-FFF2-40B4-BE49-F238E27FC236}">
                <a16:creationId xmlns:a16="http://schemas.microsoft.com/office/drawing/2014/main" id="{B235785C-2DCB-5ED1-B50B-811275F57916}"/>
              </a:ext>
            </a:extLst>
          </p:cNvPr>
          <p:cNvSpPr/>
          <p:nvPr/>
        </p:nvSpPr>
        <p:spPr>
          <a:xfrm>
            <a:off x="1089438" y="1565563"/>
            <a:ext cx="1385454" cy="483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入力</a:t>
            </a:r>
          </a:p>
        </p:txBody>
      </p:sp>
      <p:sp>
        <p:nvSpPr>
          <p:cNvPr id="63" name="正方形/長方形 62">
            <a:extLst>
              <a:ext uri="{FF2B5EF4-FFF2-40B4-BE49-F238E27FC236}">
                <a16:creationId xmlns:a16="http://schemas.microsoft.com/office/drawing/2014/main" id="{2766692D-6408-E63D-91C1-85DF7E96D6EA}"/>
              </a:ext>
            </a:extLst>
          </p:cNvPr>
          <p:cNvSpPr/>
          <p:nvPr/>
        </p:nvSpPr>
        <p:spPr>
          <a:xfrm>
            <a:off x="9450443" y="1565563"/>
            <a:ext cx="1385454" cy="483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出力</a:t>
            </a:r>
          </a:p>
        </p:txBody>
      </p:sp>
      <p:grpSp>
        <p:nvGrpSpPr>
          <p:cNvPr id="131" name="グループ化 130">
            <a:extLst>
              <a:ext uri="{FF2B5EF4-FFF2-40B4-BE49-F238E27FC236}">
                <a16:creationId xmlns:a16="http://schemas.microsoft.com/office/drawing/2014/main" id="{F16B1B12-E6CD-C521-195C-882E0DF4E826}"/>
              </a:ext>
            </a:extLst>
          </p:cNvPr>
          <p:cNvGrpSpPr/>
          <p:nvPr/>
        </p:nvGrpSpPr>
        <p:grpSpPr>
          <a:xfrm>
            <a:off x="411447" y="2408418"/>
            <a:ext cx="2679052" cy="1970607"/>
            <a:chOff x="425687" y="2617361"/>
            <a:chExt cx="2679052" cy="1970607"/>
          </a:xfrm>
        </p:grpSpPr>
        <p:grpSp>
          <p:nvGrpSpPr>
            <p:cNvPr id="44" name="グループ化 43">
              <a:extLst>
                <a:ext uri="{FF2B5EF4-FFF2-40B4-BE49-F238E27FC236}">
                  <a16:creationId xmlns:a16="http://schemas.microsoft.com/office/drawing/2014/main" id="{5905AFDD-BA19-0395-704B-D5358475E5F0}"/>
                </a:ext>
              </a:extLst>
            </p:cNvPr>
            <p:cNvGrpSpPr/>
            <p:nvPr/>
          </p:nvGrpSpPr>
          <p:grpSpPr>
            <a:xfrm>
              <a:off x="425689" y="2620872"/>
              <a:ext cx="2679050" cy="1962933"/>
              <a:chOff x="7850358" y="4023090"/>
              <a:chExt cx="3381375" cy="2477526"/>
            </a:xfrm>
          </p:grpSpPr>
          <p:grpSp>
            <p:nvGrpSpPr>
              <p:cNvPr id="46" name="グループ化 45">
                <a:extLst>
                  <a:ext uri="{FF2B5EF4-FFF2-40B4-BE49-F238E27FC236}">
                    <a16:creationId xmlns:a16="http://schemas.microsoft.com/office/drawing/2014/main" id="{4AF48206-DC0F-6559-FE3B-9D567354D756}"/>
                  </a:ext>
                </a:extLst>
              </p:cNvPr>
              <p:cNvGrpSpPr/>
              <p:nvPr/>
            </p:nvGrpSpPr>
            <p:grpSpPr>
              <a:xfrm>
                <a:off x="7850358" y="4023090"/>
                <a:ext cx="3381375" cy="2477526"/>
                <a:chOff x="7850358" y="4239541"/>
                <a:chExt cx="3381375" cy="2477526"/>
              </a:xfrm>
            </p:grpSpPr>
            <p:sp>
              <p:nvSpPr>
                <p:cNvPr id="49" name="正方形/長方形 48">
                  <a:extLst>
                    <a:ext uri="{FF2B5EF4-FFF2-40B4-BE49-F238E27FC236}">
                      <a16:creationId xmlns:a16="http://schemas.microsoft.com/office/drawing/2014/main" id="{F7F415E9-6A2C-25A5-C8E5-95FDE82193E4}"/>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0" name="Picture 4" descr="秋田犬のイラスト">
                  <a:extLst>
                    <a:ext uri="{FF2B5EF4-FFF2-40B4-BE49-F238E27FC236}">
                      <a16:creationId xmlns:a16="http://schemas.microsoft.com/office/drawing/2014/main" id="{959F2E28-446E-36F4-27FB-30C2B0CC3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6" descr="犬のイラスト・戌年">
                <a:extLst>
                  <a:ext uri="{FF2B5EF4-FFF2-40B4-BE49-F238E27FC236}">
                    <a16:creationId xmlns:a16="http://schemas.microsoft.com/office/drawing/2014/main" id="{5AE2551E-56DA-A6FF-EE0F-1C4666E39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5" name="直線コネクタ 64">
              <a:extLst>
                <a:ext uri="{FF2B5EF4-FFF2-40B4-BE49-F238E27FC236}">
                  <a16:creationId xmlns:a16="http://schemas.microsoft.com/office/drawing/2014/main" id="{ABDF9780-41B8-63E1-01BA-37C6E8E0D0D5}"/>
                </a:ext>
              </a:extLst>
            </p:cNvPr>
            <p:cNvCxnSpPr/>
            <p:nvPr/>
          </p:nvCxnSpPr>
          <p:spPr>
            <a:xfrm>
              <a:off x="7242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5717FF31-2101-C2AA-8E78-700059518454}"/>
                </a:ext>
              </a:extLst>
            </p:cNvPr>
            <p:cNvCxnSpPr/>
            <p:nvPr/>
          </p:nvCxnSpPr>
          <p:spPr>
            <a:xfrm>
              <a:off x="1033249"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842A613F-7982-36A9-21E6-968B01175791}"/>
                </a:ext>
              </a:extLst>
            </p:cNvPr>
            <p:cNvCxnSpPr/>
            <p:nvPr/>
          </p:nvCxnSpPr>
          <p:spPr>
            <a:xfrm>
              <a:off x="1333817"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8" name="直線コネクタ 67">
              <a:extLst>
                <a:ext uri="{FF2B5EF4-FFF2-40B4-BE49-F238E27FC236}">
                  <a16:creationId xmlns:a16="http://schemas.microsoft.com/office/drawing/2014/main" id="{74370F95-797C-36DF-EB28-D154217231CF}"/>
                </a:ext>
              </a:extLst>
            </p:cNvPr>
            <p:cNvCxnSpPr/>
            <p:nvPr/>
          </p:nvCxnSpPr>
          <p:spPr>
            <a:xfrm>
              <a:off x="1634384"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E5C9D865-4611-6253-6945-F208F26A27FB}"/>
                </a:ext>
              </a:extLst>
            </p:cNvPr>
            <p:cNvCxnSpPr/>
            <p:nvPr/>
          </p:nvCxnSpPr>
          <p:spPr>
            <a:xfrm>
              <a:off x="19434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EEF66134-713A-51E3-2636-6F4404A98032}"/>
                </a:ext>
              </a:extLst>
            </p:cNvPr>
            <p:cNvCxnSpPr/>
            <p:nvPr/>
          </p:nvCxnSpPr>
          <p:spPr>
            <a:xfrm>
              <a:off x="2519150"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5D03A2FD-0919-29DD-C9BB-6388FE7393F7}"/>
                </a:ext>
              </a:extLst>
            </p:cNvPr>
            <p:cNvCxnSpPr/>
            <p:nvPr/>
          </p:nvCxnSpPr>
          <p:spPr>
            <a:xfrm>
              <a:off x="2807185"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2" name="直線コネクタ 71">
              <a:extLst>
                <a:ext uri="{FF2B5EF4-FFF2-40B4-BE49-F238E27FC236}">
                  <a16:creationId xmlns:a16="http://schemas.microsoft.com/office/drawing/2014/main" id="{79A78ABC-790B-DBEB-AB24-E0FA1321E811}"/>
                </a:ext>
              </a:extLst>
            </p:cNvPr>
            <p:cNvCxnSpPr/>
            <p:nvPr/>
          </p:nvCxnSpPr>
          <p:spPr>
            <a:xfrm>
              <a:off x="2231283"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466CE4A0-B098-9A50-81FE-A6665EE5AF25}"/>
                </a:ext>
              </a:extLst>
            </p:cNvPr>
            <p:cNvCxnSpPr>
              <a:cxnSpLocks/>
            </p:cNvCxnSpPr>
            <p:nvPr/>
          </p:nvCxnSpPr>
          <p:spPr>
            <a:xfrm flipH="1">
              <a:off x="428052" y="291156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98468933-FE1C-B25E-A080-F59F9E1E6729}"/>
                </a:ext>
              </a:extLst>
            </p:cNvPr>
            <p:cNvCxnSpPr>
              <a:cxnSpLocks/>
            </p:cNvCxnSpPr>
            <p:nvPr/>
          </p:nvCxnSpPr>
          <p:spPr>
            <a:xfrm flipH="1">
              <a:off x="425688" y="3732834"/>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7" name="直線コネクタ 76">
              <a:extLst>
                <a:ext uri="{FF2B5EF4-FFF2-40B4-BE49-F238E27FC236}">
                  <a16:creationId xmlns:a16="http://schemas.microsoft.com/office/drawing/2014/main" id="{7B77F460-85F8-1D7B-CB03-DC36B8093374}"/>
                </a:ext>
              </a:extLst>
            </p:cNvPr>
            <p:cNvCxnSpPr>
              <a:cxnSpLocks/>
            </p:cNvCxnSpPr>
            <p:nvPr/>
          </p:nvCxnSpPr>
          <p:spPr>
            <a:xfrm flipH="1">
              <a:off x="425689" y="4012370"/>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8" name="直線コネクタ 77">
              <a:extLst>
                <a:ext uri="{FF2B5EF4-FFF2-40B4-BE49-F238E27FC236}">
                  <a16:creationId xmlns:a16="http://schemas.microsoft.com/office/drawing/2014/main" id="{5FAE38B1-8A1C-F62E-12CC-FEA4970C8322}"/>
                </a:ext>
              </a:extLst>
            </p:cNvPr>
            <p:cNvCxnSpPr>
              <a:cxnSpLocks/>
            </p:cNvCxnSpPr>
            <p:nvPr/>
          </p:nvCxnSpPr>
          <p:spPr>
            <a:xfrm flipH="1">
              <a:off x="428052" y="4300101"/>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80" name="直線コネクタ 79">
              <a:extLst>
                <a:ext uri="{FF2B5EF4-FFF2-40B4-BE49-F238E27FC236}">
                  <a16:creationId xmlns:a16="http://schemas.microsoft.com/office/drawing/2014/main" id="{98B1CEC9-DD8F-2F12-5B42-6CF5197C6AF9}"/>
                </a:ext>
              </a:extLst>
            </p:cNvPr>
            <p:cNvCxnSpPr>
              <a:cxnSpLocks/>
            </p:cNvCxnSpPr>
            <p:nvPr/>
          </p:nvCxnSpPr>
          <p:spPr>
            <a:xfrm flipH="1">
              <a:off x="425687" y="318529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81" name="直線コネクタ 80">
              <a:extLst>
                <a:ext uri="{FF2B5EF4-FFF2-40B4-BE49-F238E27FC236}">
                  <a16:creationId xmlns:a16="http://schemas.microsoft.com/office/drawing/2014/main" id="{1A142357-5133-BE38-4FC4-4197DF019E59}"/>
                </a:ext>
              </a:extLst>
            </p:cNvPr>
            <p:cNvCxnSpPr>
              <a:cxnSpLocks/>
            </p:cNvCxnSpPr>
            <p:nvPr/>
          </p:nvCxnSpPr>
          <p:spPr>
            <a:xfrm flipH="1">
              <a:off x="425687" y="3453434"/>
              <a:ext cx="2676687" cy="0"/>
            </a:xfrm>
            <a:prstGeom prst="line">
              <a:avLst/>
            </a:prstGeom>
          </p:spPr>
          <p:style>
            <a:lnRef idx="1">
              <a:schemeClr val="dk1"/>
            </a:lnRef>
            <a:fillRef idx="0">
              <a:schemeClr val="dk1"/>
            </a:fillRef>
            <a:effectRef idx="0">
              <a:schemeClr val="dk1"/>
            </a:effectRef>
            <a:fontRef idx="minor">
              <a:schemeClr val="tx1"/>
            </a:fontRef>
          </p:style>
        </p:cxnSp>
      </p:grpSp>
      <p:grpSp>
        <p:nvGrpSpPr>
          <p:cNvPr id="120" name="グループ化 119">
            <a:extLst>
              <a:ext uri="{FF2B5EF4-FFF2-40B4-BE49-F238E27FC236}">
                <a16:creationId xmlns:a16="http://schemas.microsoft.com/office/drawing/2014/main" id="{5EB390EF-439E-0790-C03C-3EF78E1C5617}"/>
              </a:ext>
            </a:extLst>
          </p:cNvPr>
          <p:cNvGrpSpPr/>
          <p:nvPr/>
        </p:nvGrpSpPr>
        <p:grpSpPr>
          <a:xfrm>
            <a:off x="4242703" y="3732834"/>
            <a:ext cx="2782126" cy="2046424"/>
            <a:chOff x="4399833" y="3814896"/>
            <a:chExt cx="2679052" cy="1970607"/>
          </a:xfrm>
        </p:grpSpPr>
        <p:grpSp>
          <p:nvGrpSpPr>
            <p:cNvPr id="101" name="グループ化 100">
              <a:extLst>
                <a:ext uri="{FF2B5EF4-FFF2-40B4-BE49-F238E27FC236}">
                  <a16:creationId xmlns:a16="http://schemas.microsoft.com/office/drawing/2014/main" id="{41C5644B-EE97-7D81-3E1C-6B40A2649A3B}"/>
                </a:ext>
              </a:extLst>
            </p:cNvPr>
            <p:cNvGrpSpPr/>
            <p:nvPr/>
          </p:nvGrpSpPr>
          <p:grpSpPr>
            <a:xfrm>
              <a:off x="4399835" y="3818407"/>
              <a:ext cx="2679050" cy="1962933"/>
              <a:chOff x="7850358" y="4023090"/>
              <a:chExt cx="3381375" cy="2477526"/>
            </a:xfrm>
          </p:grpSpPr>
          <p:grpSp>
            <p:nvGrpSpPr>
              <p:cNvPr id="102" name="グループ化 101">
                <a:extLst>
                  <a:ext uri="{FF2B5EF4-FFF2-40B4-BE49-F238E27FC236}">
                    <a16:creationId xmlns:a16="http://schemas.microsoft.com/office/drawing/2014/main" id="{A163BD43-A029-974F-7D82-B6ECF5624D9D}"/>
                  </a:ext>
                </a:extLst>
              </p:cNvPr>
              <p:cNvGrpSpPr/>
              <p:nvPr/>
            </p:nvGrpSpPr>
            <p:grpSpPr>
              <a:xfrm>
                <a:off x="7850358" y="4023090"/>
                <a:ext cx="3381375" cy="2477526"/>
                <a:chOff x="7850358" y="4239541"/>
                <a:chExt cx="3381375" cy="2477526"/>
              </a:xfrm>
            </p:grpSpPr>
            <p:sp>
              <p:nvSpPr>
                <p:cNvPr id="104" name="正方形/長方形 103">
                  <a:extLst>
                    <a:ext uri="{FF2B5EF4-FFF2-40B4-BE49-F238E27FC236}">
                      <a16:creationId xmlns:a16="http://schemas.microsoft.com/office/drawing/2014/main" id="{81787AF2-18DB-8472-8E61-C56EC7D2FD9E}"/>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5" name="Picture 4" descr="秋田犬のイラスト">
                  <a:extLst>
                    <a:ext uri="{FF2B5EF4-FFF2-40B4-BE49-F238E27FC236}">
                      <a16:creationId xmlns:a16="http://schemas.microsoft.com/office/drawing/2014/main" id="{3BAA035E-CA0E-9E94-BFAB-9099C7370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6" descr="犬のイラスト・戌年">
                <a:extLst>
                  <a:ext uri="{FF2B5EF4-FFF2-40B4-BE49-F238E27FC236}">
                    <a16:creationId xmlns:a16="http://schemas.microsoft.com/office/drawing/2014/main" id="{7678346B-D562-8E8E-4269-290B5EB5E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 name="直線コネクタ 105">
              <a:extLst>
                <a:ext uri="{FF2B5EF4-FFF2-40B4-BE49-F238E27FC236}">
                  <a16:creationId xmlns:a16="http://schemas.microsoft.com/office/drawing/2014/main" id="{0A76C093-B45A-DDD4-C07B-8C8E2747C489}"/>
                </a:ext>
              </a:extLst>
            </p:cNvPr>
            <p:cNvCxnSpPr/>
            <p:nvPr/>
          </p:nvCxnSpPr>
          <p:spPr>
            <a:xfrm>
              <a:off x="4698362"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F55C22CC-86DE-0C99-44E7-5E87FCF9F96C}"/>
                </a:ext>
              </a:extLst>
            </p:cNvPr>
            <p:cNvCxnSpPr/>
            <p:nvPr/>
          </p:nvCxnSpPr>
          <p:spPr>
            <a:xfrm>
              <a:off x="5007395"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F61E21FF-1E46-4B79-4043-1D0D3DFC646B}"/>
                </a:ext>
              </a:extLst>
            </p:cNvPr>
            <p:cNvCxnSpPr/>
            <p:nvPr/>
          </p:nvCxnSpPr>
          <p:spPr>
            <a:xfrm>
              <a:off x="5307963" y="3822570"/>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494B3AAA-6E86-6479-1696-13EC2C06F1BD}"/>
                </a:ext>
              </a:extLst>
            </p:cNvPr>
            <p:cNvCxnSpPr/>
            <p:nvPr/>
          </p:nvCxnSpPr>
          <p:spPr>
            <a:xfrm>
              <a:off x="5608530"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4BC7AC42-4ACC-597C-5E39-A1C459EA096B}"/>
                </a:ext>
              </a:extLst>
            </p:cNvPr>
            <p:cNvCxnSpPr/>
            <p:nvPr/>
          </p:nvCxnSpPr>
          <p:spPr>
            <a:xfrm>
              <a:off x="5917562"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C5858710-2865-0E71-C17B-39497B31FB01}"/>
                </a:ext>
              </a:extLst>
            </p:cNvPr>
            <p:cNvCxnSpPr/>
            <p:nvPr/>
          </p:nvCxnSpPr>
          <p:spPr>
            <a:xfrm>
              <a:off x="6493296"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C29347F5-5E05-01DA-C551-47A2A29A0794}"/>
                </a:ext>
              </a:extLst>
            </p:cNvPr>
            <p:cNvCxnSpPr/>
            <p:nvPr/>
          </p:nvCxnSpPr>
          <p:spPr>
            <a:xfrm>
              <a:off x="6781331" y="3822570"/>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3" name="直線コネクタ 112">
              <a:extLst>
                <a:ext uri="{FF2B5EF4-FFF2-40B4-BE49-F238E27FC236}">
                  <a16:creationId xmlns:a16="http://schemas.microsoft.com/office/drawing/2014/main" id="{F07FC50C-C3A7-8D7D-8812-38776A1A04A8}"/>
                </a:ext>
              </a:extLst>
            </p:cNvPr>
            <p:cNvCxnSpPr/>
            <p:nvPr/>
          </p:nvCxnSpPr>
          <p:spPr>
            <a:xfrm>
              <a:off x="6205429"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4" name="直線コネクタ 113">
              <a:extLst>
                <a:ext uri="{FF2B5EF4-FFF2-40B4-BE49-F238E27FC236}">
                  <a16:creationId xmlns:a16="http://schemas.microsoft.com/office/drawing/2014/main" id="{DDA51988-04A9-BA95-DA9D-991C887D031D}"/>
                </a:ext>
              </a:extLst>
            </p:cNvPr>
            <p:cNvCxnSpPr>
              <a:cxnSpLocks/>
            </p:cNvCxnSpPr>
            <p:nvPr/>
          </p:nvCxnSpPr>
          <p:spPr>
            <a:xfrm flipH="1">
              <a:off x="4402198" y="410910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5" name="直線コネクタ 114">
              <a:extLst>
                <a:ext uri="{FF2B5EF4-FFF2-40B4-BE49-F238E27FC236}">
                  <a16:creationId xmlns:a16="http://schemas.microsoft.com/office/drawing/2014/main" id="{12A65D36-5419-C333-EEA1-21735C9AF81F}"/>
                </a:ext>
              </a:extLst>
            </p:cNvPr>
            <p:cNvCxnSpPr>
              <a:cxnSpLocks/>
            </p:cNvCxnSpPr>
            <p:nvPr/>
          </p:nvCxnSpPr>
          <p:spPr>
            <a:xfrm flipH="1">
              <a:off x="4399834" y="4930369"/>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6" name="直線コネクタ 115">
              <a:extLst>
                <a:ext uri="{FF2B5EF4-FFF2-40B4-BE49-F238E27FC236}">
                  <a16:creationId xmlns:a16="http://schemas.microsoft.com/office/drawing/2014/main" id="{04AD0A7C-C3F2-0C2C-5DF2-14DCDC141727}"/>
                </a:ext>
              </a:extLst>
            </p:cNvPr>
            <p:cNvCxnSpPr>
              <a:cxnSpLocks/>
            </p:cNvCxnSpPr>
            <p:nvPr/>
          </p:nvCxnSpPr>
          <p:spPr>
            <a:xfrm flipH="1">
              <a:off x="4399835" y="5209905"/>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7" name="直線コネクタ 116">
              <a:extLst>
                <a:ext uri="{FF2B5EF4-FFF2-40B4-BE49-F238E27FC236}">
                  <a16:creationId xmlns:a16="http://schemas.microsoft.com/office/drawing/2014/main" id="{0F638234-A35C-C8A4-BFD9-130B4F35B1D9}"/>
                </a:ext>
              </a:extLst>
            </p:cNvPr>
            <p:cNvCxnSpPr>
              <a:cxnSpLocks/>
            </p:cNvCxnSpPr>
            <p:nvPr/>
          </p:nvCxnSpPr>
          <p:spPr>
            <a:xfrm flipH="1">
              <a:off x="4402198" y="5497636"/>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8" name="直線コネクタ 117">
              <a:extLst>
                <a:ext uri="{FF2B5EF4-FFF2-40B4-BE49-F238E27FC236}">
                  <a16:creationId xmlns:a16="http://schemas.microsoft.com/office/drawing/2014/main" id="{35455E47-4E61-BD24-0203-D0DC45FCD58B}"/>
                </a:ext>
              </a:extLst>
            </p:cNvPr>
            <p:cNvCxnSpPr>
              <a:cxnSpLocks/>
            </p:cNvCxnSpPr>
            <p:nvPr/>
          </p:nvCxnSpPr>
          <p:spPr>
            <a:xfrm flipH="1">
              <a:off x="4399833" y="438282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9" name="直線コネクタ 118">
              <a:extLst>
                <a:ext uri="{FF2B5EF4-FFF2-40B4-BE49-F238E27FC236}">
                  <a16:creationId xmlns:a16="http://schemas.microsoft.com/office/drawing/2014/main" id="{4235293A-5A7B-9A83-FDC1-74622318B222}"/>
                </a:ext>
              </a:extLst>
            </p:cNvPr>
            <p:cNvCxnSpPr>
              <a:cxnSpLocks/>
            </p:cNvCxnSpPr>
            <p:nvPr/>
          </p:nvCxnSpPr>
          <p:spPr>
            <a:xfrm flipH="1">
              <a:off x="4399833" y="4650969"/>
              <a:ext cx="2676687" cy="0"/>
            </a:xfrm>
            <a:prstGeom prst="line">
              <a:avLst/>
            </a:prstGeom>
          </p:spPr>
          <p:style>
            <a:lnRef idx="1">
              <a:schemeClr val="dk1"/>
            </a:lnRef>
            <a:fillRef idx="0">
              <a:schemeClr val="dk1"/>
            </a:fillRef>
            <a:effectRef idx="0">
              <a:schemeClr val="dk1"/>
            </a:effectRef>
            <a:fontRef idx="minor">
              <a:schemeClr val="tx1"/>
            </a:fontRef>
          </p:style>
        </p:cxnSp>
      </p:grpSp>
      <p:sp>
        <p:nvSpPr>
          <p:cNvPr id="125" name="矢印: 上向き折線 124">
            <a:extLst>
              <a:ext uri="{FF2B5EF4-FFF2-40B4-BE49-F238E27FC236}">
                <a16:creationId xmlns:a16="http://schemas.microsoft.com/office/drawing/2014/main" id="{A1B5FE4D-5B4F-4486-ECA4-48BFAEFA7A88}"/>
              </a:ext>
            </a:extLst>
          </p:cNvPr>
          <p:cNvSpPr/>
          <p:nvPr/>
        </p:nvSpPr>
        <p:spPr>
          <a:xfrm rot="5400000">
            <a:off x="3125574" y="3858077"/>
            <a:ext cx="1516478" cy="659521"/>
          </a:xfrm>
          <a:prstGeom prst="bentUpArrow">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矢印: 上向き折線 125">
            <a:extLst>
              <a:ext uri="{FF2B5EF4-FFF2-40B4-BE49-F238E27FC236}">
                <a16:creationId xmlns:a16="http://schemas.microsoft.com/office/drawing/2014/main" id="{1767F871-AECD-85A8-0B79-3B0C0319A306}"/>
              </a:ext>
            </a:extLst>
          </p:cNvPr>
          <p:cNvSpPr/>
          <p:nvPr/>
        </p:nvSpPr>
        <p:spPr>
          <a:xfrm rot="16200000" flipV="1">
            <a:off x="3073785" y="2310628"/>
            <a:ext cx="1626089" cy="659521"/>
          </a:xfrm>
          <a:prstGeom prst="ben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上向き折線 128">
            <a:extLst>
              <a:ext uri="{FF2B5EF4-FFF2-40B4-BE49-F238E27FC236}">
                <a16:creationId xmlns:a16="http://schemas.microsoft.com/office/drawing/2014/main" id="{A8302779-994E-0561-55AD-3350AF530DD1}"/>
              </a:ext>
            </a:extLst>
          </p:cNvPr>
          <p:cNvSpPr/>
          <p:nvPr/>
        </p:nvSpPr>
        <p:spPr>
          <a:xfrm rot="5400000" flipH="1">
            <a:off x="7254768" y="3597631"/>
            <a:ext cx="1606911" cy="900629"/>
          </a:xfrm>
          <a:prstGeom prst="bentUpArrow">
            <a:avLst>
              <a:gd name="adj1" fmla="val 18847"/>
              <a:gd name="adj2" fmla="val 25000"/>
              <a:gd name="adj3" fmla="val 25000"/>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BB4F6169-C224-B016-C34F-7006799B31ED}"/>
              </a:ext>
            </a:extLst>
          </p:cNvPr>
          <p:cNvSpPr/>
          <p:nvPr/>
        </p:nvSpPr>
        <p:spPr>
          <a:xfrm>
            <a:off x="3096335" y="3332933"/>
            <a:ext cx="585382"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FFF0AA6B-8E8E-104C-143E-B4EDBF3BB8C9}"/>
              </a:ext>
            </a:extLst>
          </p:cNvPr>
          <p:cNvSpPr/>
          <p:nvPr/>
        </p:nvSpPr>
        <p:spPr>
          <a:xfrm>
            <a:off x="7037265" y="1892926"/>
            <a:ext cx="585382"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85A4D89B-3E73-FE95-0FC5-4D1FDCEBFC9D}"/>
              </a:ext>
            </a:extLst>
          </p:cNvPr>
          <p:cNvSpPr/>
          <p:nvPr/>
        </p:nvSpPr>
        <p:spPr>
          <a:xfrm>
            <a:off x="7031079" y="4671420"/>
            <a:ext cx="585382"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BEB29E65-DF23-5142-951E-0FD3F1410BB8}"/>
              </a:ext>
            </a:extLst>
          </p:cNvPr>
          <p:cNvSpPr/>
          <p:nvPr/>
        </p:nvSpPr>
        <p:spPr>
          <a:xfrm rot="5400000">
            <a:off x="6821889" y="2678941"/>
            <a:ext cx="1747863"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759B6071-D0C8-B49C-749E-13A1180D2B08}"/>
              </a:ext>
            </a:extLst>
          </p:cNvPr>
          <p:cNvSpPr txBox="1"/>
          <p:nvPr/>
        </p:nvSpPr>
        <p:spPr>
          <a:xfrm>
            <a:off x="4170304" y="5801695"/>
            <a:ext cx="2924467" cy="338554"/>
          </a:xfrm>
          <a:prstGeom prst="rect">
            <a:avLst/>
          </a:prstGeom>
          <a:noFill/>
        </p:spPr>
        <p:txBody>
          <a:bodyPr wrap="square" rtlCol="0">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クラスの確率</a:t>
            </a:r>
          </a:p>
        </p:txBody>
      </p:sp>
      <p:sp>
        <p:nvSpPr>
          <p:cNvPr id="138" name="正方形/長方形 137">
            <a:extLst>
              <a:ext uri="{FF2B5EF4-FFF2-40B4-BE49-F238E27FC236}">
                <a16:creationId xmlns:a16="http://schemas.microsoft.com/office/drawing/2014/main" id="{57557A4D-75AF-3CA2-AF3C-1390C6D15E5E}"/>
              </a:ext>
            </a:extLst>
          </p:cNvPr>
          <p:cNvSpPr/>
          <p:nvPr/>
        </p:nvSpPr>
        <p:spPr>
          <a:xfrm>
            <a:off x="4552718" y="4322617"/>
            <a:ext cx="951436" cy="862544"/>
          </a:xfrm>
          <a:prstGeom prst="rect">
            <a:avLst/>
          </a:prstGeom>
          <a:solidFill>
            <a:srgbClr val="EF7777">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28558C8F-A7EF-BB01-C294-959849A42F80}"/>
              </a:ext>
            </a:extLst>
          </p:cNvPr>
          <p:cNvSpPr/>
          <p:nvPr/>
        </p:nvSpPr>
        <p:spPr>
          <a:xfrm>
            <a:off x="5813889" y="4315692"/>
            <a:ext cx="895687" cy="862544"/>
          </a:xfrm>
          <a:prstGeom prst="rect">
            <a:avLst/>
          </a:prstGeom>
          <a:solidFill>
            <a:srgbClr val="7B9BE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F9BDDFD5-CC66-DC08-EAD0-40852EB4F259}"/>
              </a:ext>
            </a:extLst>
          </p:cNvPr>
          <p:cNvGrpSpPr/>
          <p:nvPr/>
        </p:nvGrpSpPr>
        <p:grpSpPr>
          <a:xfrm>
            <a:off x="4221929" y="943633"/>
            <a:ext cx="2811151" cy="2067774"/>
            <a:chOff x="4219174" y="928979"/>
            <a:chExt cx="2811151" cy="2067774"/>
          </a:xfrm>
        </p:grpSpPr>
        <p:grpSp>
          <p:nvGrpSpPr>
            <p:cNvPr id="30" name="グループ化 29">
              <a:extLst>
                <a:ext uri="{FF2B5EF4-FFF2-40B4-BE49-F238E27FC236}">
                  <a16:creationId xmlns:a16="http://schemas.microsoft.com/office/drawing/2014/main" id="{D668B895-BAA1-51E8-B8E4-8FFB170B89EA}"/>
                </a:ext>
              </a:extLst>
            </p:cNvPr>
            <p:cNvGrpSpPr/>
            <p:nvPr/>
          </p:nvGrpSpPr>
          <p:grpSpPr>
            <a:xfrm>
              <a:off x="4219174" y="928979"/>
              <a:ext cx="2811151" cy="2067774"/>
              <a:chOff x="425687" y="2617361"/>
              <a:chExt cx="2679052" cy="1970607"/>
            </a:xfrm>
          </p:grpSpPr>
          <p:grpSp>
            <p:nvGrpSpPr>
              <p:cNvPr id="33" name="グループ化 32">
                <a:extLst>
                  <a:ext uri="{FF2B5EF4-FFF2-40B4-BE49-F238E27FC236}">
                    <a16:creationId xmlns:a16="http://schemas.microsoft.com/office/drawing/2014/main" id="{F48E0B29-074C-8FD6-1EFB-EE46F42247C4}"/>
                  </a:ext>
                </a:extLst>
              </p:cNvPr>
              <p:cNvGrpSpPr/>
              <p:nvPr/>
            </p:nvGrpSpPr>
            <p:grpSpPr>
              <a:xfrm>
                <a:off x="425689" y="2620872"/>
                <a:ext cx="2679050" cy="1962933"/>
                <a:chOff x="7850358" y="4023090"/>
                <a:chExt cx="3381375" cy="2477526"/>
              </a:xfrm>
            </p:grpSpPr>
            <p:grpSp>
              <p:nvGrpSpPr>
                <p:cNvPr id="75" name="グループ化 74">
                  <a:extLst>
                    <a:ext uri="{FF2B5EF4-FFF2-40B4-BE49-F238E27FC236}">
                      <a16:creationId xmlns:a16="http://schemas.microsoft.com/office/drawing/2014/main" id="{6CC15146-983F-AF68-4276-D94D91170E3D}"/>
                    </a:ext>
                  </a:extLst>
                </p:cNvPr>
                <p:cNvGrpSpPr/>
                <p:nvPr/>
              </p:nvGrpSpPr>
              <p:grpSpPr>
                <a:xfrm>
                  <a:off x="7850358" y="4023090"/>
                  <a:ext cx="3381375" cy="2477526"/>
                  <a:chOff x="7850358" y="4239541"/>
                  <a:chExt cx="3381375" cy="2477526"/>
                </a:xfrm>
              </p:grpSpPr>
              <p:sp>
                <p:nvSpPr>
                  <p:cNvPr id="82" name="正方形/長方形 81">
                    <a:extLst>
                      <a:ext uri="{FF2B5EF4-FFF2-40B4-BE49-F238E27FC236}">
                        <a16:creationId xmlns:a16="http://schemas.microsoft.com/office/drawing/2014/main" id="{4ECD63D5-1C46-A877-2AAC-56B62F1A5BB5}"/>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Picture 4" descr="秋田犬のイラスト">
                    <a:extLst>
                      <a:ext uri="{FF2B5EF4-FFF2-40B4-BE49-F238E27FC236}">
                        <a16:creationId xmlns:a16="http://schemas.microsoft.com/office/drawing/2014/main" id="{BAC30683-C43E-CC39-5BFC-A689972F4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6" descr="犬のイラスト・戌年">
                  <a:extLst>
                    <a:ext uri="{FF2B5EF4-FFF2-40B4-BE49-F238E27FC236}">
                      <a16:creationId xmlns:a16="http://schemas.microsoft.com/office/drawing/2014/main" id="{C956814F-241D-4033-3E23-F9A7014F4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直線コネクタ 33">
                <a:extLst>
                  <a:ext uri="{FF2B5EF4-FFF2-40B4-BE49-F238E27FC236}">
                    <a16:creationId xmlns:a16="http://schemas.microsoft.com/office/drawing/2014/main" id="{049F57F5-C698-0CE7-B2C1-0CF5CA095FA1}"/>
                  </a:ext>
                </a:extLst>
              </p:cNvPr>
              <p:cNvCxnSpPr/>
              <p:nvPr/>
            </p:nvCxnSpPr>
            <p:spPr>
              <a:xfrm>
                <a:off x="7242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4EB0B70D-894D-24B2-129F-52FCD39F0387}"/>
                  </a:ext>
                </a:extLst>
              </p:cNvPr>
              <p:cNvCxnSpPr/>
              <p:nvPr/>
            </p:nvCxnSpPr>
            <p:spPr>
              <a:xfrm>
                <a:off x="1033249"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BEBF680D-35B2-E4F8-9EF7-FC3AA77717F0}"/>
                  </a:ext>
                </a:extLst>
              </p:cNvPr>
              <p:cNvCxnSpPr/>
              <p:nvPr/>
            </p:nvCxnSpPr>
            <p:spPr>
              <a:xfrm>
                <a:off x="1333817"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99C89C3F-B164-A312-E751-4ACF56E8AE3F}"/>
                  </a:ext>
                </a:extLst>
              </p:cNvPr>
              <p:cNvCxnSpPr/>
              <p:nvPr/>
            </p:nvCxnSpPr>
            <p:spPr>
              <a:xfrm>
                <a:off x="1634384"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9104B672-6D86-B2C7-2CED-025841518897}"/>
                  </a:ext>
                </a:extLst>
              </p:cNvPr>
              <p:cNvCxnSpPr/>
              <p:nvPr/>
            </p:nvCxnSpPr>
            <p:spPr>
              <a:xfrm>
                <a:off x="19434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0F8024B8-7949-F7C2-48F4-660269DD1F29}"/>
                  </a:ext>
                </a:extLst>
              </p:cNvPr>
              <p:cNvCxnSpPr/>
              <p:nvPr/>
            </p:nvCxnSpPr>
            <p:spPr>
              <a:xfrm>
                <a:off x="2519150"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13FDF0F9-A538-8192-448A-7176FEB1D279}"/>
                  </a:ext>
                </a:extLst>
              </p:cNvPr>
              <p:cNvCxnSpPr/>
              <p:nvPr/>
            </p:nvCxnSpPr>
            <p:spPr>
              <a:xfrm>
                <a:off x="2807185"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154F376B-B34A-59A0-D56B-95DF16503E9B}"/>
                  </a:ext>
                </a:extLst>
              </p:cNvPr>
              <p:cNvCxnSpPr/>
              <p:nvPr/>
            </p:nvCxnSpPr>
            <p:spPr>
              <a:xfrm>
                <a:off x="2231283"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5D198718-774A-29C7-1723-840FA8FA05A5}"/>
                  </a:ext>
                </a:extLst>
              </p:cNvPr>
              <p:cNvCxnSpPr>
                <a:cxnSpLocks/>
              </p:cNvCxnSpPr>
              <p:nvPr/>
            </p:nvCxnSpPr>
            <p:spPr>
              <a:xfrm flipH="1">
                <a:off x="428052" y="291156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B92F84FB-9ECA-6CEA-F190-889AEEA72C80}"/>
                  </a:ext>
                </a:extLst>
              </p:cNvPr>
              <p:cNvCxnSpPr>
                <a:cxnSpLocks/>
              </p:cNvCxnSpPr>
              <p:nvPr/>
            </p:nvCxnSpPr>
            <p:spPr>
              <a:xfrm flipH="1">
                <a:off x="425688" y="3732834"/>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EA4129F8-1C9D-F473-3CFD-AC18EE0FBE9C}"/>
                  </a:ext>
                </a:extLst>
              </p:cNvPr>
              <p:cNvCxnSpPr>
                <a:cxnSpLocks/>
              </p:cNvCxnSpPr>
              <p:nvPr/>
            </p:nvCxnSpPr>
            <p:spPr>
              <a:xfrm flipH="1">
                <a:off x="425689" y="4012370"/>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00F677B0-176F-C6B1-D210-8E60C77F0C7D}"/>
                  </a:ext>
                </a:extLst>
              </p:cNvPr>
              <p:cNvCxnSpPr>
                <a:cxnSpLocks/>
              </p:cNvCxnSpPr>
              <p:nvPr/>
            </p:nvCxnSpPr>
            <p:spPr>
              <a:xfrm flipH="1">
                <a:off x="428052" y="4300101"/>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26F4E4F0-AA84-C27D-05AD-20A6F0C4C70E}"/>
                  </a:ext>
                </a:extLst>
              </p:cNvPr>
              <p:cNvCxnSpPr>
                <a:cxnSpLocks/>
              </p:cNvCxnSpPr>
              <p:nvPr/>
            </p:nvCxnSpPr>
            <p:spPr>
              <a:xfrm flipH="1">
                <a:off x="425687" y="318529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6DE16141-217F-C244-921E-3FDDFE17800D}"/>
                  </a:ext>
                </a:extLst>
              </p:cNvPr>
              <p:cNvCxnSpPr>
                <a:cxnSpLocks/>
              </p:cNvCxnSpPr>
              <p:nvPr/>
            </p:nvCxnSpPr>
            <p:spPr>
              <a:xfrm flipH="1">
                <a:off x="425687" y="3453434"/>
                <a:ext cx="2676687" cy="0"/>
              </a:xfrm>
              <a:prstGeom prst="line">
                <a:avLst/>
              </a:prstGeom>
            </p:spPr>
            <p:style>
              <a:lnRef idx="1">
                <a:schemeClr val="dk1"/>
              </a:lnRef>
              <a:fillRef idx="0">
                <a:schemeClr val="dk1"/>
              </a:fillRef>
              <a:effectRef idx="0">
                <a:schemeClr val="dk1"/>
              </a:effectRef>
              <a:fontRef idx="minor">
                <a:schemeClr val="tx1"/>
              </a:fontRef>
            </p:style>
          </p:cxnSp>
        </p:grpSp>
        <p:sp>
          <p:nvSpPr>
            <p:cNvPr id="31" name="正方形/長方形 30">
              <a:extLst>
                <a:ext uri="{FF2B5EF4-FFF2-40B4-BE49-F238E27FC236}">
                  <a16:creationId xmlns:a16="http://schemas.microsoft.com/office/drawing/2014/main" id="{E1EB361C-F76A-CFBA-8E2E-8C664C493C02}"/>
                </a:ext>
              </a:extLst>
            </p:cNvPr>
            <p:cNvSpPr/>
            <p:nvPr/>
          </p:nvSpPr>
          <p:spPr>
            <a:xfrm>
              <a:off x="4657850" y="1470894"/>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C9A62FA-47AE-0F71-000F-4E343CF0B5CF}"/>
                </a:ext>
              </a:extLst>
            </p:cNvPr>
            <p:cNvSpPr/>
            <p:nvPr/>
          </p:nvSpPr>
          <p:spPr>
            <a:xfrm>
              <a:off x="5920957" y="1424356"/>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テキスト ボックス 83">
            <a:extLst>
              <a:ext uri="{FF2B5EF4-FFF2-40B4-BE49-F238E27FC236}">
                <a16:creationId xmlns:a16="http://schemas.microsoft.com/office/drawing/2014/main" id="{89216399-6939-ECD4-A58B-30C25C7389C3}"/>
              </a:ext>
            </a:extLst>
          </p:cNvPr>
          <p:cNvSpPr txBox="1"/>
          <p:nvPr/>
        </p:nvSpPr>
        <p:spPr>
          <a:xfrm>
            <a:off x="4171532" y="3055816"/>
            <a:ext cx="2924467" cy="338554"/>
          </a:xfrm>
          <a:prstGeom prst="rect">
            <a:avLst/>
          </a:prstGeom>
          <a:noFill/>
        </p:spPr>
        <p:txBody>
          <a:bodyPr wrap="square" rtlCol="0">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バウンディングボックスと信頼度</a:t>
            </a:r>
          </a:p>
        </p:txBody>
      </p:sp>
      <p:sp>
        <p:nvSpPr>
          <p:cNvPr id="85" name="正方形/長方形 84">
            <a:extLst>
              <a:ext uri="{FF2B5EF4-FFF2-40B4-BE49-F238E27FC236}">
                <a16:creationId xmlns:a16="http://schemas.microsoft.com/office/drawing/2014/main" id="{9BEA818B-409F-028C-BA2F-B667B28FF18F}"/>
              </a:ext>
            </a:extLst>
          </p:cNvPr>
          <p:cNvSpPr/>
          <p:nvPr/>
        </p:nvSpPr>
        <p:spPr>
          <a:xfrm>
            <a:off x="4040241" y="848644"/>
            <a:ext cx="3186311" cy="25774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411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6DF0F-24BA-030B-8E9A-625D954704D9}"/>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6EEAF57-09E9-6744-E51D-FFFAE02A8D10}"/>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34B2EC91-E647-5329-0DB7-EE1124945941}"/>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CBC37ECB-98DB-60A0-7B26-FEE9427DBEC8}"/>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の仕組み　－バウンディングボックスと信頼度－</a:t>
              </a:r>
              <a:endParaRPr kumimoji="1" lang="en-US" altLang="ja-JP" sz="3200" b="1" dirty="0">
                <a:latin typeface="ＭＳ Ｐゴシック" panose="020B0600070205080204" pitchFamily="50" charset="-128"/>
                <a:ea typeface="ＭＳ Ｐゴシック" panose="020B0600070205080204" pitchFamily="50" charset="-128"/>
              </a:endParaRPr>
            </a:p>
          </p:txBody>
        </p:sp>
      </p:grpSp>
      <p:grpSp>
        <p:nvGrpSpPr>
          <p:cNvPr id="9" name="グループ化 8">
            <a:extLst>
              <a:ext uri="{FF2B5EF4-FFF2-40B4-BE49-F238E27FC236}">
                <a16:creationId xmlns:a16="http://schemas.microsoft.com/office/drawing/2014/main" id="{DA44A9F4-D64E-870A-8E05-DB56864A24C7}"/>
              </a:ext>
            </a:extLst>
          </p:cNvPr>
          <p:cNvGrpSpPr/>
          <p:nvPr/>
        </p:nvGrpSpPr>
        <p:grpSpPr>
          <a:xfrm>
            <a:off x="6834959" y="2508085"/>
            <a:ext cx="4724151" cy="3474903"/>
            <a:chOff x="4219174" y="928979"/>
            <a:chExt cx="2811151" cy="2067774"/>
          </a:xfrm>
        </p:grpSpPr>
        <p:grpSp>
          <p:nvGrpSpPr>
            <p:cNvPr id="11" name="グループ化 10">
              <a:extLst>
                <a:ext uri="{FF2B5EF4-FFF2-40B4-BE49-F238E27FC236}">
                  <a16:creationId xmlns:a16="http://schemas.microsoft.com/office/drawing/2014/main" id="{2CEFCA0B-E206-5F5D-A00D-0CEE9B55ECB0}"/>
                </a:ext>
              </a:extLst>
            </p:cNvPr>
            <p:cNvGrpSpPr/>
            <p:nvPr/>
          </p:nvGrpSpPr>
          <p:grpSpPr>
            <a:xfrm>
              <a:off x="4219174" y="928979"/>
              <a:ext cx="2811151" cy="2067774"/>
              <a:chOff x="425687" y="2617361"/>
              <a:chExt cx="2679052" cy="1970607"/>
            </a:xfrm>
          </p:grpSpPr>
          <p:grpSp>
            <p:nvGrpSpPr>
              <p:cNvPr id="15" name="グループ化 14">
                <a:extLst>
                  <a:ext uri="{FF2B5EF4-FFF2-40B4-BE49-F238E27FC236}">
                    <a16:creationId xmlns:a16="http://schemas.microsoft.com/office/drawing/2014/main" id="{557E7BFB-98D7-7C9E-091C-2A30FAB0FAB9}"/>
                  </a:ext>
                </a:extLst>
              </p:cNvPr>
              <p:cNvGrpSpPr/>
              <p:nvPr/>
            </p:nvGrpSpPr>
            <p:grpSpPr>
              <a:xfrm>
                <a:off x="425689" y="2620872"/>
                <a:ext cx="2679050" cy="1962933"/>
                <a:chOff x="7850358" y="4023090"/>
                <a:chExt cx="3381375" cy="2477526"/>
              </a:xfrm>
            </p:grpSpPr>
            <p:grpSp>
              <p:nvGrpSpPr>
                <p:cNvPr id="30" name="グループ化 29">
                  <a:extLst>
                    <a:ext uri="{FF2B5EF4-FFF2-40B4-BE49-F238E27FC236}">
                      <a16:creationId xmlns:a16="http://schemas.microsoft.com/office/drawing/2014/main" id="{0E5E8C1B-F72B-095C-3397-CA5738D201DB}"/>
                    </a:ext>
                  </a:extLst>
                </p:cNvPr>
                <p:cNvGrpSpPr/>
                <p:nvPr/>
              </p:nvGrpSpPr>
              <p:grpSpPr>
                <a:xfrm>
                  <a:off x="7850358" y="4023090"/>
                  <a:ext cx="3381375" cy="2477526"/>
                  <a:chOff x="7850358" y="4239541"/>
                  <a:chExt cx="3381375" cy="2477526"/>
                </a:xfrm>
              </p:grpSpPr>
              <p:sp>
                <p:nvSpPr>
                  <p:cNvPr id="32" name="正方形/長方形 31">
                    <a:extLst>
                      <a:ext uri="{FF2B5EF4-FFF2-40B4-BE49-F238E27FC236}">
                        <a16:creationId xmlns:a16="http://schemas.microsoft.com/office/drawing/2014/main" id="{45487A51-C650-331D-9103-343978DCA954}"/>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3" name="Picture 4" descr="秋田犬のイラスト">
                    <a:extLst>
                      <a:ext uri="{FF2B5EF4-FFF2-40B4-BE49-F238E27FC236}">
                        <a16:creationId xmlns:a16="http://schemas.microsoft.com/office/drawing/2014/main" id="{A29A6565-1158-1AD6-D9F7-6C97EF92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6" descr="犬のイラスト・戌年">
                  <a:extLst>
                    <a:ext uri="{FF2B5EF4-FFF2-40B4-BE49-F238E27FC236}">
                      <a16:creationId xmlns:a16="http://schemas.microsoft.com/office/drawing/2014/main" id="{3092F6E7-C7E2-B1DE-E0A6-23FB34416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直線コネクタ 15">
                <a:extLst>
                  <a:ext uri="{FF2B5EF4-FFF2-40B4-BE49-F238E27FC236}">
                    <a16:creationId xmlns:a16="http://schemas.microsoft.com/office/drawing/2014/main" id="{D53ECD13-A278-311F-AA27-71EFE8635B45}"/>
                  </a:ext>
                </a:extLst>
              </p:cNvPr>
              <p:cNvCxnSpPr/>
              <p:nvPr/>
            </p:nvCxnSpPr>
            <p:spPr>
              <a:xfrm>
                <a:off x="7242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a:extLst>
                  <a:ext uri="{FF2B5EF4-FFF2-40B4-BE49-F238E27FC236}">
                    <a16:creationId xmlns:a16="http://schemas.microsoft.com/office/drawing/2014/main" id="{0383D85B-CEDC-6809-AC0D-4794B481DDDA}"/>
                  </a:ext>
                </a:extLst>
              </p:cNvPr>
              <p:cNvCxnSpPr/>
              <p:nvPr/>
            </p:nvCxnSpPr>
            <p:spPr>
              <a:xfrm>
                <a:off x="1033249"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E309484E-0231-6B72-046F-E78DE8026B81}"/>
                  </a:ext>
                </a:extLst>
              </p:cNvPr>
              <p:cNvCxnSpPr/>
              <p:nvPr/>
            </p:nvCxnSpPr>
            <p:spPr>
              <a:xfrm>
                <a:off x="1333817"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9" name="直線コネクタ 18">
                <a:extLst>
                  <a:ext uri="{FF2B5EF4-FFF2-40B4-BE49-F238E27FC236}">
                    <a16:creationId xmlns:a16="http://schemas.microsoft.com/office/drawing/2014/main" id="{FC00781C-5094-1B30-1D5B-5680748304A0}"/>
                  </a:ext>
                </a:extLst>
              </p:cNvPr>
              <p:cNvCxnSpPr/>
              <p:nvPr/>
            </p:nvCxnSpPr>
            <p:spPr>
              <a:xfrm>
                <a:off x="1634384"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44BC7F1F-7D01-BC96-0E32-152F8DBB0C4E}"/>
                  </a:ext>
                </a:extLst>
              </p:cNvPr>
              <p:cNvCxnSpPr/>
              <p:nvPr/>
            </p:nvCxnSpPr>
            <p:spPr>
              <a:xfrm>
                <a:off x="19434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401791C3-04AB-3CD0-09C2-C168A0A0D2E7}"/>
                  </a:ext>
                </a:extLst>
              </p:cNvPr>
              <p:cNvCxnSpPr/>
              <p:nvPr/>
            </p:nvCxnSpPr>
            <p:spPr>
              <a:xfrm>
                <a:off x="2519150"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9137C2D2-5740-925B-DC3B-502D3FC378D5}"/>
                  </a:ext>
                </a:extLst>
              </p:cNvPr>
              <p:cNvCxnSpPr/>
              <p:nvPr/>
            </p:nvCxnSpPr>
            <p:spPr>
              <a:xfrm>
                <a:off x="2807185"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654CEA4B-A83B-E291-01C6-AA5F3D13EB71}"/>
                  </a:ext>
                </a:extLst>
              </p:cNvPr>
              <p:cNvCxnSpPr/>
              <p:nvPr/>
            </p:nvCxnSpPr>
            <p:spPr>
              <a:xfrm>
                <a:off x="2231283"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39A9481E-7B1C-CE98-1361-B927FF00C10E}"/>
                  </a:ext>
                </a:extLst>
              </p:cNvPr>
              <p:cNvCxnSpPr>
                <a:cxnSpLocks/>
              </p:cNvCxnSpPr>
              <p:nvPr/>
            </p:nvCxnSpPr>
            <p:spPr>
              <a:xfrm flipH="1">
                <a:off x="428052" y="291156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CB13ECCC-BAF0-48A7-5389-6AF302FD79EF}"/>
                  </a:ext>
                </a:extLst>
              </p:cNvPr>
              <p:cNvCxnSpPr>
                <a:cxnSpLocks/>
              </p:cNvCxnSpPr>
              <p:nvPr/>
            </p:nvCxnSpPr>
            <p:spPr>
              <a:xfrm flipH="1">
                <a:off x="425688" y="3732834"/>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BB9C6A76-DF19-0301-60D0-2460AB89D46E}"/>
                  </a:ext>
                </a:extLst>
              </p:cNvPr>
              <p:cNvCxnSpPr>
                <a:cxnSpLocks/>
              </p:cNvCxnSpPr>
              <p:nvPr/>
            </p:nvCxnSpPr>
            <p:spPr>
              <a:xfrm flipH="1">
                <a:off x="425689" y="4012370"/>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D9CC24AD-EBFB-6738-C03C-9F3C76C69FB4}"/>
                  </a:ext>
                </a:extLst>
              </p:cNvPr>
              <p:cNvCxnSpPr>
                <a:cxnSpLocks/>
              </p:cNvCxnSpPr>
              <p:nvPr/>
            </p:nvCxnSpPr>
            <p:spPr>
              <a:xfrm flipH="1">
                <a:off x="428052" y="4300101"/>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51D93EFE-33C6-B9F5-C548-D89344E26191}"/>
                  </a:ext>
                </a:extLst>
              </p:cNvPr>
              <p:cNvCxnSpPr>
                <a:cxnSpLocks/>
              </p:cNvCxnSpPr>
              <p:nvPr/>
            </p:nvCxnSpPr>
            <p:spPr>
              <a:xfrm flipH="1">
                <a:off x="425687" y="318529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8FB51F03-2AF1-10E8-7908-413EE8F5621D}"/>
                  </a:ext>
                </a:extLst>
              </p:cNvPr>
              <p:cNvCxnSpPr>
                <a:cxnSpLocks/>
              </p:cNvCxnSpPr>
              <p:nvPr/>
            </p:nvCxnSpPr>
            <p:spPr>
              <a:xfrm flipH="1">
                <a:off x="425687" y="3453434"/>
                <a:ext cx="2676687" cy="0"/>
              </a:xfrm>
              <a:prstGeom prst="line">
                <a:avLst/>
              </a:prstGeom>
            </p:spPr>
            <p:style>
              <a:lnRef idx="1">
                <a:schemeClr val="dk1"/>
              </a:lnRef>
              <a:fillRef idx="0">
                <a:schemeClr val="dk1"/>
              </a:fillRef>
              <a:effectRef idx="0">
                <a:schemeClr val="dk1"/>
              </a:effectRef>
              <a:fontRef idx="minor">
                <a:schemeClr val="tx1"/>
              </a:fontRef>
            </p:style>
          </p:cxnSp>
        </p:grpSp>
        <p:sp>
          <p:nvSpPr>
            <p:cNvPr id="12" name="正方形/長方形 11">
              <a:extLst>
                <a:ext uri="{FF2B5EF4-FFF2-40B4-BE49-F238E27FC236}">
                  <a16:creationId xmlns:a16="http://schemas.microsoft.com/office/drawing/2014/main" id="{CE8B970C-32B4-D3B0-CC8B-634846A4B763}"/>
                </a:ext>
              </a:extLst>
            </p:cNvPr>
            <p:cNvSpPr/>
            <p:nvPr/>
          </p:nvSpPr>
          <p:spPr>
            <a:xfrm>
              <a:off x="4657850" y="1470894"/>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F603E9D-BC86-4836-15FE-D7DD64087B27}"/>
                </a:ext>
              </a:extLst>
            </p:cNvPr>
            <p:cNvSpPr/>
            <p:nvPr/>
          </p:nvSpPr>
          <p:spPr>
            <a:xfrm>
              <a:off x="5920957" y="1424356"/>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テキスト ボックス 33">
            <a:extLst>
              <a:ext uri="{FF2B5EF4-FFF2-40B4-BE49-F238E27FC236}">
                <a16:creationId xmlns:a16="http://schemas.microsoft.com/office/drawing/2014/main" id="{97A3E670-073B-3328-75B3-8085DD940043}"/>
              </a:ext>
            </a:extLst>
          </p:cNvPr>
          <p:cNvSpPr txBox="1"/>
          <p:nvPr/>
        </p:nvSpPr>
        <p:spPr>
          <a:xfrm>
            <a:off x="475269" y="1254176"/>
            <a:ext cx="10082893" cy="954107"/>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a:t>
            </a:r>
            <a:r>
              <a:rPr lang="ja-JP" altLang="en-US" sz="2800" u="sng" dirty="0">
                <a:latin typeface="ＭＳ Ｐゴシック" panose="020B0600070205080204" pitchFamily="50" charset="-128"/>
                <a:ea typeface="ＭＳ Ｐゴシック" panose="020B0600070205080204" pitchFamily="50" charset="-128"/>
              </a:rPr>
              <a:t>バウンディングボックスとは？</a:t>
            </a:r>
            <a:endParaRPr lang="en-US" altLang="ja-JP" sz="2800" u="sng"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→物体の位置とサイズを表現する四角形のこと</a:t>
            </a:r>
          </a:p>
        </p:txBody>
      </p:sp>
      <p:sp>
        <p:nvSpPr>
          <p:cNvPr id="35" name="テキスト ボックス 34">
            <a:extLst>
              <a:ext uri="{FF2B5EF4-FFF2-40B4-BE49-F238E27FC236}">
                <a16:creationId xmlns:a16="http://schemas.microsoft.com/office/drawing/2014/main" id="{6BB7F703-6B9F-A790-8ECF-149663A3EC34}"/>
              </a:ext>
            </a:extLst>
          </p:cNvPr>
          <p:cNvSpPr txBox="1"/>
          <p:nvPr/>
        </p:nvSpPr>
        <p:spPr>
          <a:xfrm>
            <a:off x="475269" y="2508085"/>
            <a:ext cx="6271961" cy="954107"/>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a:t>
            </a:r>
            <a:r>
              <a:rPr lang="en-US" altLang="ja-JP" sz="2800" dirty="0">
                <a:latin typeface="ＭＳ Ｐゴシック" panose="020B0600070205080204" pitchFamily="50" charset="-128"/>
                <a:ea typeface="ＭＳ Ｐゴシック" panose="020B0600070205080204" pitchFamily="50" charset="-128"/>
              </a:rPr>
              <a:t>1</a:t>
            </a:r>
            <a:r>
              <a:rPr lang="ja-JP" altLang="en-US" sz="2800" dirty="0">
                <a:latin typeface="ＭＳ Ｐゴシック" panose="020B0600070205080204" pitchFamily="50" charset="-128"/>
                <a:ea typeface="ＭＳ Ｐゴシック" panose="020B0600070205080204" pitchFamily="50" charset="-128"/>
              </a:rPr>
              <a:t>つのバウンディングボックスは、</a:t>
            </a:r>
            <a:r>
              <a:rPr lang="en-US" altLang="ja-JP" sz="2800" dirty="0">
                <a:latin typeface="ＭＳ Ｐゴシック" panose="020B0600070205080204" pitchFamily="50" charset="-128"/>
                <a:ea typeface="ＭＳ Ｐゴシック" panose="020B0600070205080204" pitchFamily="50" charset="-128"/>
              </a:rPr>
              <a:t>5</a:t>
            </a:r>
            <a:r>
              <a:rPr lang="ja-JP" altLang="en-US" sz="2800" dirty="0">
                <a:latin typeface="ＭＳ Ｐゴシック" panose="020B0600070205080204" pitchFamily="50" charset="-128"/>
                <a:ea typeface="ＭＳ Ｐゴシック" panose="020B0600070205080204" pitchFamily="50" charset="-128"/>
              </a:rPr>
              <a:t>つの特徴をもつ</a:t>
            </a:r>
            <a:endParaRPr lang="en-US" altLang="ja-JP" sz="2800" dirty="0">
              <a:latin typeface="ＭＳ Ｐゴシック" panose="020B0600070205080204" pitchFamily="50" charset="-128"/>
              <a:ea typeface="ＭＳ Ｐゴシック" panose="020B0600070205080204" pitchFamily="50" charset="-128"/>
            </a:endParaRPr>
          </a:p>
        </p:txBody>
      </p:sp>
      <p:cxnSp>
        <p:nvCxnSpPr>
          <p:cNvPr id="37" name="直線矢印コネクタ 36">
            <a:extLst>
              <a:ext uri="{FF2B5EF4-FFF2-40B4-BE49-F238E27FC236}">
                <a16:creationId xmlns:a16="http://schemas.microsoft.com/office/drawing/2014/main" id="{4A4B5C44-96C5-2410-F3DC-3D37A9DDECD4}"/>
              </a:ext>
            </a:extLst>
          </p:cNvPr>
          <p:cNvCxnSpPr>
            <a:cxnSpLocks/>
          </p:cNvCxnSpPr>
          <p:nvPr/>
        </p:nvCxnSpPr>
        <p:spPr>
          <a:xfrm>
            <a:off x="7794886" y="3418775"/>
            <a:ext cx="0" cy="1732067"/>
          </a:xfrm>
          <a:prstGeom prst="straightConnector1">
            <a:avLst/>
          </a:prstGeom>
          <a:ln w="38100">
            <a:solidFill>
              <a:srgbClr val="FF505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569A4F45-9884-C0C3-D1B1-D163D67F41C4}"/>
              </a:ext>
            </a:extLst>
          </p:cNvPr>
          <p:cNvCxnSpPr>
            <a:cxnSpLocks/>
          </p:cNvCxnSpPr>
          <p:nvPr/>
        </p:nvCxnSpPr>
        <p:spPr>
          <a:xfrm flipH="1">
            <a:off x="7572156" y="3789236"/>
            <a:ext cx="1394179" cy="0"/>
          </a:xfrm>
          <a:prstGeom prst="straightConnector1">
            <a:avLst/>
          </a:prstGeom>
          <a:ln w="38100">
            <a:solidFill>
              <a:srgbClr val="00B0F0"/>
            </a:solidFill>
            <a:headEnd type="triangle"/>
            <a:tailEnd type="triangle"/>
          </a:ln>
        </p:spPr>
        <p:style>
          <a:lnRef idx="1">
            <a:schemeClr val="dk1"/>
          </a:lnRef>
          <a:fillRef idx="0">
            <a:schemeClr val="dk1"/>
          </a:fillRef>
          <a:effectRef idx="0">
            <a:schemeClr val="dk1"/>
          </a:effectRef>
          <a:fontRef idx="minor">
            <a:schemeClr val="tx1"/>
          </a:fontRef>
        </p:style>
      </p:cxnSp>
      <p:sp>
        <p:nvSpPr>
          <p:cNvPr id="42" name="楕円 41">
            <a:extLst>
              <a:ext uri="{FF2B5EF4-FFF2-40B4-BE49-F238E27FC236}">
                <a16:creationId xmlns:a16="http://schemas.microsoft.com/office/drawing/2014/main" id="{AE0E8F47-086D-85DA-640A-1E5C15402C73}"/>
              </a:ext>
            </a:extLst>
          </p:cNvPr>
          <p:cNvSpPr/>
          <p:nvPr/>
        </p:nvSpPr>
        <p:spPr>
          <a:xfrm>
            <a:off x="8230390" y="4232903"/>
            <a:ext cx="127416" cy="127416"/>
          </a:xfrm>
          <a:prstGeom prst="ellipse">
            <a:avLst/>
          </a:prstGeom>
          <a:solidFill>
            <a:srgbClr val="00B050"/>
          </a:solidFill>
          <a:ln>
            <a:solidFill>
              <a:schemeClr val="tx1">
                <a:lumMod val="95000"/>
                <a:lumOff val="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3" name="テキスト ボックス 42">
            <a:extLst>
              <a:ext uri="{FF2B5EF4-FFF2-40B4-BE49-F238E27FC236}">
                <a16:creationId xmlns:a16="http://schemas.microsoft.com/office/drawing/2014/main" id="{E2BE3EDF-C872-F11F-E9F0-93B5CE81BF6C}"/>
              </a:ext>
            </a:extLst>
          </p:cNvPr>
          <p:cNvSpPr txBox="1"/>
          <p:nvPr/>
        </p:nvSpPr>
        <p:spPr>
          <a:xfrm>
            <a:off x="840000" y="3694607"/>
            <a:ext cx="5606646" cy="1938992"/>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400" dirty="0">
                <a:latin typeface="ＭＳ Ｐゴシック" panose="020B0600070205080204" pitchFamily="50" charset="-128"/>
                <a:ea typeface="ＭＳ Ｐゴシック" panose="020B0600070205080204" pitchFamily="50" charset="-128"/>
              </a:rPr>
              <a:t>バウンディングボックスの中心の</a:t>
            </a:r>
            <a:r>
              <a:rPr kumimoji="1" lang="en-US" altLang="ja-JP" sz="2400" dirty="0">
                <a:solidFill>
                  <a:srgbClr val="00B050"/>
                </a:solidFill>
                <a:latin typeface="ＭＳ Ｐゴシック" panose="020B0600070205080204" pitchFamily="50" charset="-128"/>
                <a:ea typeface="ＭＳ Ｐゴシック" panose="020B0600070205080204" pitchFamily="50" charset="-128"/>
              </a:rPr>
              <a:t>x</a:t>
            </a:r>
            <a:r>
              <a:rPr kumimoji="1" lang="ja-JP" altLang="en-US" sz="2400" dirty="0">
                <a:solidFill>
                  <a:srgbClr val="00B050"/>
                </a:solidFill>
                <a:latin typeface="ＭＳ Ｐゴシック" panose="020B0600070205080204" pitchFamily="50" charset="-128"/>
                <a:ea typeface="ＭＳ Ｐゴシック" panose="020B0600070205080204" pitchFamily="50" charset="-128"/>
              </a:rPr>
              <a:t>座標</a:t>
            </a:r>
            <a:endParaRPr kumimoji="1" lang="en-US" altLang="ja-JP" sz="2400" dirty="0">
              <a:solidFill>
                <a:srgbClr val="00B050"/>
              </a:solidFill>
              <a:latin typeface="ＭＳ Ｐゴシック" panose="020B0600070205080204" pitchFamily="50" charset="-128"/>
              <a:ea typeface="ＭＳ Ｐゴシック" panose="020B0600070205080204" pitchFamily="50" charset="-128"/>
            </a:endParaRPr>
          </a:p>
          <a:p>
            <a:pPr marL="285750" indent="-285750">
              <a:buFont typeface="Wingdings" panose="05000000000000000000" pitchFamily="2" charset="2"/>
              <a:buChar char="l"/>
            </a:pPr>
            <a:r>
              <a:rPr kumimoji="1" lang="ja-JP" altLang="en-US" sz="2400" dirty="0">
                <a:latin typeface="ＭＳ Ｐゴシック" panose="020B0600070205080204" pitchFamily="50" charset="-128"/>
                <a:ea typeface="ＭＳ Ｐゴシック" panose="020B0600070205080204" pitchFamily="50" charset="-128"/>
              </a:rPr>
              <a:t>バウンディングボックスの中心の</a:t>
            </a:r>
            <a:r>
              <a:rPr kumimoji="1" lang="en-US" altLang="ja-JP" sz="2400" dirty="0">
                <a:solidFill>
                  <a:srgbClr val="00B050"/>
                </a:solidFill>
                <a:latin typeface="ＭＳ Ｐゴシック" panose="020B0600070205080204" pitchFamily="50" charset="-128"/>
                <a:ea typeface="ＭＳ Ｐゴシック" panose="020B0600070205080204" pitchFamily="50" charset="-128"/>
              </a:rPr>
              <a:t>y</a:t>
            </a:r>
            <a:r>
              <a:rPr kumimoji="1" lang="ja-JP" altLang="en-US" sz="2400" dirty="0">
                <a:solidFill>
                  <a:srgbClr val="00B050"/>
                </a:solidFill>
                <a:latin typeface="ＭＳ Ｐゴシック" panose="020B0600070205080204" pitchFamily="50" charset="-128"/>
                <a:ea typeface="ＭＳ Ｐゴシック" panose="020B0600070205080204" pitchFamily="50" charset="-128"/>
              </a:rPr>
              <a:t>座標</a:t>
            </a:r>
            <a:endParaRPr kumimoji="1" lang="en-US" altLang="ja-JP" sz="2400" dirty="0">
              <a:solidFill>
                <a:srgbClr val="00B050"/>
              </a:solidFill>
              <a:latin typeface="ＭＳ Ｐゴシック" panose="020B0600070205080204" pitchFamily="50" charset="-128"/>
              <a:ea typeface="ＭＳ Ｐゴシック" panose="020B0600070205080204" pitchFamily="50" charset="-128"/>
            </a:endParaRPr>
          </a:p>
          <a:p>
            <a:pPr marL="285750" indent="-285750">
              <a:buFont typeface="Wingdings" panose="05000000000000000000" pitchFamily="2" charset="2"/>
              <a:buChar char="l"/>
            </a:pPr>
            <a:r>
              <a:rPr kumimoji="1" lang="ja-JP" altLang="en-US" sz="2400" dirty="0">
                <a:latin typeface="ＭＳ Ｐゴシック" panose="020B0600070205080204" pitchFamily="50" charset="-128"/>
                <a:ea typeface="ＭＳ Ｐゴシック" panose="020B0600070205080204" pitchFamily="50" charset="-128"/>
              </a:rPr>
              <a:t>バウンディングボックスの</a:t>
            </a:r>
            <a:r>
              <a:rPr kumimoji="1" lang="ja-JP" altLang="en-US" sz="2400" dirty="0">
                <a:solidFill>
                  <a:srgbClr val="00B0F0"/>
                </a:solidFill>
                <a:latin typeface="ＭＳ Ｐゴシック" panose="020B0600070205080204" pitchFamily="50" charset="-128"/>
                <a:ea typeface="ＭＳ Ｐゴシック" panose="020B0600070205080204" pitchFamily="50" charset="-128"/>
              </a:rPr>
              <a:t>横幅</a:t>
            </a:r>
            <a:endParaRPr kumimoji="1" lang="en-US" altLang="ja-JP" sz="2400" dirty="0">
              <a:solidFill>
                <a:srgbClr val="00B0F0"/>
              </a:solidFill>
              <a:latin typeface="ＭＳ Ｐゴシック" panose="020B0600070205080204" pitchFamily="50" charset="-128"/>
              <a:ea typeface="ＭＳ Ｐゴシック" panose="020B0600070205080204" pitchFamily="50" charset="-128"/>
            </a:endParaRPr>
          </a:p>
          <a:p>
            <a:pPr marL="285750" indent="-285750">
              <a:buFont typeface="Wingdings" panose="05000000000000000000" pitchFamily="2" charset="2"/>
              <a:buChar char="l"/>
            </a:pPr>
            <a:r>
              <a:rPr kumimoji="1" lang="ja-JP" altLang="en-US" sz="2400" dirty="0">
                <a:latin typeface="ＭＳ Ｐゴシック" panose="020B0600070205080204" pitchFamily="50" charset="-128"/>
                <a:ea typeface="ＭＳ Ｐゴシック" panose="020B0600070205080204" pitchFamily="50" charset="-128"/>
              </a:rPr>
              <a:t>バウンディングボックスの</a:t>
            </a:r>
            <a:r>
              <a:rPr kumimoji="1" lang="ja-JP" altLang="en-US" sz="2400" dirty="0">
                <a:solidFill>
                  <a:srgbClr val="FF5050"/>
                </a:solidFill>
                <a:latin typeface="ＭＳ Ｐゴシック" panose="020B0600070205080204" pitchFamily="50" charset="-128"/>
                <a:ea typeface="ＭＳ Ｐゴシック" panose="020B0600070205080204" pitchFamily="50" charset="-128"/>
              </a:rPr>
              <a:t>縦幅</a:t>
            </a:r>
            <a:endParaRPr kumimoji="1" lang="en-US" altLang="ja-JP" sz="2400" dirty="0">
              <a:solidFill>
                <a:srgbClr val="FF5050"/>
              </a:solidFill>
              <a:latin typeface="ＭＳ Ｐゴシック" panose="020B0600070205080204" pitchFamily="50" charset="-128"/>
              <a:ea typeface="ＭＳ Ｐゴシック" panose="020B0600070205080204" pitchFamily="50" charset="-128"/>
            </a:endParaRPr>
          </a:p>
          <a:p>
            <a:pPr marL="285750" indent="-285750">
              <a:buFont typeface="Wingdings" panose="05000000000000000000" pitchFamily="2" charset="2"/>
              <a:buChar char="l"/>
            </a:pPr>
            <a:r>
              <a:rPr kumimoji="1" lang="ja-JP" altLang="en-US" sz="2400" dirty="0">
                <a:latin typeface="ＭＳ Ｐゴシック" panose="020B0600070205080204" pitchFamily="50" charset="-128"/>
                <a:ea typeface="ＭＳ Ｐゴシック" panose="020B0600070205080204" pitchFamily="50" charset="-128"/>
              </a:rPr>
              <a:t>信頼度</a:t>
            </a:r>
            <a:endParaRPr kumimoji="1" lang="en-US" altLang="ja-JP" sz="2400" dirty="0">
              <a:latin typeface="ＭＳ Ｐゴシック" panose="020B0600070205080204" pitchFamily="50" charset="-128"/>
              <a:ea typeface="ＭＳ Ｐゴシック" panose="020B0600070205080204" pitchFamily="50" charset="-128"/>
            </a:endParaRPr>
          </a:p>
        </p:txBody>
      </p:sp>
      <p:sp>
        <p:nvSpPr>
          <p:cNvPr id="44" name="正方形/長方形 43">
            <a:extLst>
              <a:ext uri="{FF2B5EF4-FFF2-40B4-BE49-F238E27FC236}">
                <a16:creationId xmlns:a16="http://schemas.microsoft.com/office/drawing/2014/main" id="{928A2A5F-A3C1-828A-3CDF-F0A810E88CC2}"/>
              </a:ext>
            </a:extLst>
          </p:cNvPr>
          <p:cNvSpPr/>
          <p:nvPr/>
        </p:nvSpPr>
        <p:spPr>
          <a:xfrm>
            <a:off x="805888" y="5163800"/>
            <a:ext cx="1472617" cy="46979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24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DDD5-10D3-4254-68AD-82A9113CD63B}"/>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29C3949B-5B90-467E-63C2-69DF9BFD2ABE}"/>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7E20691E-2108-381A-10EE-E6A98722CB66}"/>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F2D5815D-7394-FAE0-0038-320C6FA33888}"/>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の仕組み　－バウンディングボックスと信頼度－</a:t>
              </a:r>
              <a:endParaRPr kumimoji="1" lang="en-US" altLang="ja-JP" sz="3200" b="1" dirty="0">
                <a:latin typeface="ＭＳ Ｐゴシック" panose="020B0600070205080204" pitchFamily="50" charset="-128"/>
                <a:ea typeface="ＭＳ Ｐゴシック" panose="020B0600070205080204" pitchFamily="50" charset="-128"/>
              </a:endParaRPr>
            </a:p>
          </p:txBody>
        </p:sp>
      </p:grpSp>
      <p:grpSp>
        <p:nvGrpSpPr>
          <p:cNvPr id="9" name="グループ化 8">
            <a:extLst>
              <a:ext uri="{FF2B5EF4-FFF2-40B4-BE49-F238E27FC236}">
                <a16:creationId xmlns:a16="http://schemas.microsoft.com/office/drawing/2014/main" id="{4ED3BE69-07B6-48F4-9DE9-36E28629CA37}"/>
              </a:ext>
            </a:extLst>
          </p:cNvPr>
          <p:cNvGrpSpPr/>
          <p:nvPr/>
        </p:nvGrpSpPr>
        <p:grpSpPr>
          <a:xfrm>
            <a:off x="6834959" y="2508085"/>
            <a:ext cx="4724151" cy="3474903"/>
            <a:chOff x="4219174" y="928979"/>
            <a:chExt cx="2811151" cy="2067774"/>
          </a:xfrm>
        </p:grpSpPr>
        <p:grpSp>
          <p:nvGrpSpPr>
            <p:cNvPr id="11" name="グループ化 10">
              <a:extLst>
                <a:ext uri="{FF2B5EF4-FFF2-40B4-BE49-F238E27FC236}">
                  <a16:creationId xmlns:a16="http://schemas.microsoft.com/office/drawing/2014/main" id="{F2E32C3B-5A5A-85C0-A7F8-9E0F094ADF26}"/>
                </a:ext>
              </a:extLst>
            </p:cNvPr>
            <p:cNvGrpSpPr/>
            <p:nvPr/>
          </p:nvGrpSpPr>
          <p:grpSpPr>
            <a:xfrm>
              <a:off x="4219174" y="928979"/>
              <a:ext cx="2811151" cy="2067774"/>
              <a:chOff x="425687" y="2617361"/>
              <a:chExt cx="2679052" cy="1970607"/>
            </a:xfrm>
          </p:grpSpPr>
          <p:grpSp>
            <p:nvGrpSpPr>
              <p:cNvPr id="15" name="グループ化 14">
                <a:extLst>
                  <a:ext uri="{FF2B5EF4-FFF2-40B4-BE49-F238E27FC236}">
                    <a16:creationId xmlns:a16="http://schemas.microsoft.com/office/drawing/2014/main" id="{AC8B4844-FC92-E06B-F880-B684CF0CD2C2}"/>
                  </a:ext>
                </a:extLst>
              </p:cNvPr>
              <p:cNvGrpSpPr/>
              <p:nvPr/>
            </p:nvGrpSpPr>
            <p:grpSpPr>
              <a:xfrm>
                <a:off x="425689" y="2620872"/>
                <a:ext cx="2679050" cy="1962933"/>
                <a:chOff x="7850358" y="4023090"/>
                <a:chExt cx="3381375" cy="2477526"/>
              </a:xfrm>
            </p:grpSpPr>
            <p:grpSp>
              <p:nvGrpSpPr>
                <p:cNvPr id="30" name="グループ化 29">
                  <a:extLst>
                    <a:ext uri="{FF2B5EF4-FFF2-40B4-BE49-F238E27FC236}">
                      <a16:creationId xmlns:a16="http://schemas.microsoft.com/office/drawing/2014/main" id="{7596665D-07EC-E383-4127-33F31F26DF66}"/>
                    </a:ext>
                  </a:extLst>
                </p:cNvPr>
                <p:cNvGrpSpPr/>
                <p:nvPr/>
              </p:nvGrpSpPr>
              <p:grpSpPr>
                <a:xfrm>
                  <a:off x="7850358" y="4023090"/>
                  <a:ext cx="3381375" cy="2477526"/>
                  <a:chOff x="7850358" y="4239541"/>
                  <a:chExt cx="3381375" cy="2477526"/>
                </a:xfrm>
              </p:grpSpPr>
              <p:sp>
                <p:nvSpPr>
                  <p:cNvPr id="32" name="正方形/長方形 31">
                    <a:extLst>
                      <a:ext uri="{FF2B5EF4-FFF2-40B4-BE49-F238E27FC236}">
                        <a16:creationId xmlns:a16="http://schemas.microsoft.com/office/drawing/2014/main" id="{B0C24116-231E-11E9-D2B1-A947EEBFBACF}"/>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3" name="Picture 4" descr="秋田犬のイラスト">
                    <a:extLst>
                      <a:ext uri="{FF2B5EF4-FFF2-40B4-BE49-F238E27FC236}">
                        <a16:creationId xmlns:a16="http://schemas.microsoft.com/office/drawing/2014/main" id="{027062AB-8D40-583E-E152-EA223EDAA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6" descr="犬のイラスト・戌年">
                  <a:extLst>
                    <a:ext uri="{FF2B5EF4-FFF2-40B4-BE49-F238E27FC236}">
                      <a16:creationId xmlns:a16="http://schemas.microsoft.com/office/drawing/2014/main" id="{81417645-C839-10C9-38FF-015DD04B4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 name="直線コネクタ 15">
                <a:extLst>
                  <a:ext uri="{FF2B5EF4-FFF2-40B4-BE49-F238E27FC236}">
                    <a16:creationId xmlns:a16="http://schemas.microsoft.com/office/drawing/2014/main" id="{A65C6738-9E59-96E7-6296-89EE9658D12D}"/>
                  </a:ext>
                </a:extLst>
              </p:cNvPr>
              <p:cNvCxnSpPr/>
              <p:nvPr/>
            </p:nvCxnSpPr>
            <p:spPr>
              <a:xfrm>
                <a:off x="7242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7" name="直線コネクタ 16">
                <a:extLst>
                  <a:ext uri="{FF2B5EF4-FFF2-40B4-BE49-F238E27FC236}">
                    <a16:creationId xmlns:a16="http://schemas.microsoft.com/office/drawing/2014/main" id="{D403C83A-90DE-6B66-A3FF-A7B7FD879898}"/>
                  </a:ext>
                </a:extLst>
              </p:cNvPr>
              <p:cNvCxnSpPr/>
              <p:nvPr/>
            </p:nvCxnSpPr>
            <p:spPr>
              <a:xfrm>
                <a:off x="1033249"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2D789077-6DD8-CD2B-73A8-7003A2ADDEC0}"/>
                  </a:ext>
                </a:extLst>
              </p:cNvPr>
              <p:cNvCxnSpPr/>
              <p:nvPr/>
            </p:nvCxnSpPr>
            <p:spPr>
              <a:xfrm>
                <a:off x="1333817"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9" name="直線コネクタ 18">
                <a:extLst>
                  <a:ext uri="{FF2B5EF4-FFF2-40B4-BE49-F238E27FC236}">
                    <a16:creationId xmlns:a16="http://schemas.microsoft.com/office/drawing/2014/main" id="{CDF5F76E-883D-D467-1C10-C4A75DFCEEA0}"/>
                  </a:ext>
                </a:extLst>
              </p:cNvPr>
              <p:cNvCxnSpPr/>
              <p:nvPr/>
            </p:nvCxnSpPr>
            <p:spPr>
              <a:xfrm>
                <a:off x="1634384"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0" name="直線コネクタ 19">
                <a:extLst>
                  <a:ext uri="{FF2B5EF4-FFF2-40B4-BE49-F238E27FC236}">
                    <a16:creationId xmlns:a16="http://schemas.microsoft.com/office/drawing/2014/main" id="{F2C713B9-C118-E5C9-84F6-1395B81F2E05}"/>
                  </a:ext>
                </a:extLst>
              </p:cNvPr>
              <p:cNvCxnSpPr/>
              <p:nvPr/>
            </p:nvCxnSpPr>
            <p:spPr>
              <a:xfrm>
                <a:off x="19434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1" name="直線コネクタ 20">
                <a:extLst>
                  <a:ext uri="{FF2B5EF4-FFF2-40B4-BE49-F238E27FC236}">
                    <a16:creationId xmlns:a16="http://schemas.microsoft.com/office/drawing/2014/main" id="{EDCEAA59-F9BE-8E3B-1AC6-9177F7DE585D}"/>
                  </a:ext>
                </a:extLst>
              </p:cNvPr>
              <p:cNvCxnSpPr/>
              <p:nvPr/>
            </p:nvCxnSpPr>
            <p:spPr>
              <a:xfrm>
                <a:off x="2519150"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2" name="直線コネクタ 21">
                <a:extLst>
                  <a:ext uri="{FF2B5EF4-FFF2-40B4-BE49-F238E27FC236}">
                    <a16:creationId xmlns:a16="http://schemas.microsoft.com/office/drawing/2014/main" id="{BEA14B31-B1EA-1F73-8D2E-A173970E652A}"/>
                  </a:ext>
                </a:extLst>
              </p:cNvPr>
              <p:cNvCxnSpPr/>
              <p:nvPr/>
            </p:nvCxnSpPr>
            <p:spPr>
              <a:xfrm>
                <a:off x="2807185"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3" name="直線コネクタ 22">
                <a:extLst>
                  <a:ext uri="{FF2B5EF4-FFF2-40B4-BE49-F238E27FC236}">
                    <a16:creationId xmlns:a16="http://schemas.microsoft.com/office/drawing/2014/main" id="{D429C59F-8086-B4C7-8C85-54939473E2FA}"/>
                  </a:ext>
                </a:extLst>
              </p:cNvPr>
              <p:cNvCxnSpPr/>
              <p:nvPr/>
            </p:nvCxnSpPr>
            <p:spPr>
              <a:xfrm>
                <a:off x="2231283"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390B56AA-8B35-90CF-BB9C-FA576A02EAAB}"/>
                  </a:ext>
                </a:extLst>
              </p:cNvPr>
              <p:cNvCxnSpPr>
                <a:cxnSpLocks/>
              </p:cNvCxnSpPr>
              <p:nvPr/>
            </p:nvCxnSpPr>
            <p:spPr>
              <a:xfrm flipH="1">
                <a:off x="428052" y="291156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5" name="直線コネクタ 24">
                <a:extLst>
                  <a:ext uri="{FF2B5EF4-FFF2-40B4-BE49-F238E27FC236}">
                    <a16:creationId xmlns:a16="http://schemas.microsoft.com/office/drawing/2014/main" id="{0CA36E33-5F33-9AD4-2AFD-544B4689DEBB}"/>
                  </a:ext>
                </a:extLst>
              </p:cNvPr>
              <p:cNvCxnSpPr>
                <a:cxnSpLocks/>
              </p:cNvCxnSpPr>
              <p:nvPr/>
            </p:nvCxnSpPr>
            <p:spPr>
              <a:xfrm flipH="1">
                <a:off x="425688" y="3732834"/>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6" name="直線コネクタ 25">
                <a:extLst>
                  <a:ext uri="{FF2B5EF4-FFF2-40B4-BE49-F238E27FC236}">
                    <a16:creationId xmlns:a16="http://schemas.microsoft.com/office/drawing/2014/main" id="{DC7F7B3D-EE2F-4E7A-925D-ACF2FACEE7C5}"/>
                  </a:ext>
                </a:extLst>
              </p:cNvPr>
              <p:cNvCxnSpPr>
                <a:cxnSpLocks/>
              </p:cNvCxnSpPr>
              <p:nvPr/>
            </p:nvCxnSpPr>
            <p:spPr>
              <a:xfrm flipH="1">
                <a:off x="425689" y="4012370"/>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B4B394A7-3B79-1C6C-29EF-309092C9F293}"/>
                  </a:ext>
                </a:extLst>
              </p:cNvPr>
              <p:cNvCxnSpPr>
                <a:cxnSpLocks/>
              </p:cNvCxnSpPr>
              <p:nvPr/>
            </p:nvCxnSpPr>
            <p:spPr>
              <a:xfrm flipH="1">
                <a:off x="428052" y="4300101"/>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8" name="直線コネクタ 27">
                <a:extLst>
                  <a:ext uri="{FF2B5EF4-FFF2-40B4-BE49-F238E27FC236}">
                    <a16:creationId xmlns:a16="http://schemas.microsoft.com/office/drawing/2014/main" id="{E29B018C-666C-57E1-E65D-4E78817805D3}"/>
                  </a:ext>
                </a:extLst>
              </p:cNvPr>
              <p:cNvCxnSpPr>
                <a:cxnSpLocks/>
              </p:cNvCxnSpPr>
              <p:nvPr/>
            </p:nvCxnSpPr>
            <p:spPr>
              <a:xfrm flipH="1">
                <a:off x="425687" y="318529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29" name="直線コネクタ 28">
                <a:extLst>
                  <a:ext uri="{FF2B5EF4-FFF2-40B4-BE49-F238E27FC236}">
                    <a16:creationId xmlns:a16="http://schemas.microsoft.com/office/drawing/2014/main" id="{0315B702-A329-BEB2-A573-8BF684778C03}"/>
                  </a:ext>
                </a:extLst>
              </p:cNvPr>
              <p:cNvCxnSpPr>
                <a:cxnSpLocks/>
              </p:cNvCxnSpPr>
              <p:nvPr/>
            </p:nvCxnSpPr>
            <p:spPr>
              <a:xfrm flipH="1">
                <a:off x="425687" y="3453434"/>
                <a:ext cx="2676687" cy="0"/>
              </a:xfrm>
              <a:prstGeom prst="line">
                <a:avLst/>
              </a:prstGeom>
            </p:spPr>
            <p:style>
              <a:lnRef idx="1">
                <a:schemeClr val="dk1"/>
              </a:lnRef>
              <a:fillRef idx="0">
                <a:schemeClr val="dk1"/>
              </a:fillRef>
              <a:effectRef idx="0">
                <a:schemeClr val="dk1"/>
              </a:effectRef>
              <a:fontRef idx="minor">
                <a:schemeClr val="tx1"/>
              </a:fontRef>
            </p:style>
          </p:cxnSp>
        </p:grpSp>
        <p:sp>
          <p:nvSpPr>
            <p:cNvPr id="12" name="正方形/長方形 11">
              <a:extLst>
                <a:ext uri="{FF2B5EF4-FFF2-40B4-BE49-F238E27FC236}">
                  <a16:creationId xmlns:a16="http://schemas.microsoft.com/office/drawing/2014/main" id="{076811EE-29A5-6188-D24E-CF82133E0027}"/>
                </a:ext>
              </a:extLst>
            </p:cNvPr>
            <p:cNvSpPr/>
            <p:nvPr/>
          </p:nvSpPr>
          <p:spPr>
            <a:xfrm>
              <a:off x="4657850" y="1470894"/>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7A07FC13-30C2-A4B5-DD2A-E73F809488FA}"/>
                </a:ext>
              </a:extLst>
            </p:cNvPr>
            <p:cNvSpPr/>
            <p:nvPr/>
          </p:nvSpPr>
          <p:spPr>
            <a:xfrm>
              <a:off x="5920957" y="1424356"/>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テキスト ボックス 33">
            <a:extLst>
              <a:ext uri="{FF2B5EF4-FFF2-40B4-BE49-F238E27FC236}">
                <a16:creationId xmlns:a16="http://schemas.microsoft.com/office/drawing/2014/main" id="{8A66E00A-5AB6-950F-15BB-460871D12EC4}"/>
              </a:ext>
            </a:extLst>
          </p:cNvPr>
          <p:cNvSpPr txBox="1"/>
          <p:nvPr/>
        </p:nvSpPr>
        <p:spPr>
          <a:xfrm>
            <a:off x="475269" y="1254176"/>
            <a:ext cx="11079671" cy="954107"/>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a:t>
            </a:r>
            <a:r>
              <a:rPr lang="ja-JP" altLang="en-US" sz="2800" u="sng" dirty="0">
                <a:latin typeface="ＭＳ Ｐゴシック" panose="020B0600070205080204" pitchFamily="50" charset="-128"/>
                <a:ea typeface="ＭＳ Ｐゴシック" panose="020B0600070205080204" pitchFamily="50" charset="-128"/>
              </a:rPr>
              <a:t>信頼度とは？</a:t>
            </a:r>
            <a:endParaRPr lang="en-US" altLang="ja-JP" sz="2800" u="sng"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→物体がバウンディングボックス内に物体が存在するかどうかの確率</a:t>
            </a:r>
          </a:p>
        </p:txBody>
      </p:sp>
      <p:sp>
        <p:nvSpPr>
          <p:cNvPr id="2" name="テキスト ボックス 1">
            <a:extLst>
              <a:ext uri="{FF2B5EF4-FFF2-40B4-BE49-F238E27FC236}">
                <a16:creationId xmlns:a16="http://schemas.microsoft.com/office/drawing/2014/main" id="{16DF6D74-8468-0318-354B-4038513A8784}"/>
              </a:ext>
            </a:extLst>
          </p:cNvPr>
          <p:cNvSpPr txBox="1"/>
          <p:nvPr/>
        </p:nvSpPr>
        <p:spPr>
          <a:xfrm>
            <a:off x="475269" y="2508085"/>
            <a:ext cx="6271961" cy="1384995"/>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・範囲は、０≦信頼度≦１</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a:t>
            </a:r>
            <a:r>
              <a:rPr lang="en-US" altLang="ja-JP" sz="2800" dirty="0">
                <a:latin typeface="ＭＳ Ｐゴシック" panose="020B0600070205080204" pitchFamily="50" charset="-128"/>
                <a:ea typeface="ＭＳ Ｐゴシック" panose="020B0600070205080204" pitchFamily="50" charset="-128"/>
              </a:rPr>
              <a:t>1</a:t>
            </a:r>
            <a:r>
              <a:rPr lang="ja-JP" altLang="en-US" sz="2800" dirty="0">
                <a:latin typeface="ＭＳ Ｐゴシック" panose="020B0600070205080204" pitchFamily="50" charset="-128"/>
                <a:ea typeface="ＭＳ Ｐゴシック" panose="020B0600070205080204" pitchFamily="50" charset="-128"/>
              </a:rPr>
              <a:t>に近づくほど物体が存在する可能性が高いといえる</a:t>
            </a:r>
            <a:endParaRPr lang="en-US" altLang="ja-JP" sz="2800" dirty="0">
              <a:latin typeface="ＭＳ Ｐゴシック" panose="020B0600070205080204" pitchFamily="50" charset="-128"/>
              <a:ea typeface="ＭＳ Ｐゴシック" panose="020B0600070205080204" pitchFamily="50" charset="-128"/>
            </a:endParaRPr>
          </a:p>
        </p:txBody>
      </p:sp>
      <p:sp>
        <p:nvSpPr>
          <p:cNvPr id="3" name="吹き出し: 角を丸めた四角形 2">
            <a:extLst>
              <a:ext uri="{FF2B5EF4-FFF2-40B4-BE49-F238E27FC236}">
                <a16:creationId xmlns:a16="http://schemas.microsoft.com/office/drawing/2014/main" id="{490525A7-EEF4-95E8-C57D-5ACFC98E3F64}"/>
              </a:ext>
            </a:extLst>
          </p:cNvPr>
          <p:cNvSpPr/>
          <p:nvPr/>
        </p:nvSpPr>
        <p:spPr>
          <a:xfrm>
            <a:off x="2173112" y="4475073"/>
            <a:ext cx="3859081" cy="1384992"/>
          </a:xfrm>
          <a:prstGeom prst="wedgeRoundRectCallout">
            <a:avLst>
              <a:gd name="adj1" fmla="val 93729"/>
              <a:gd name="adj2" fmla="val -5745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a:latin typeface="ＭＳ Ｐゴシック" panose="020B0600070205080204" pitchFamily="50" charset="-128"/>
                <a:ea typeface="ＭＳ Ｐゴシック" panose="020B0600070205080204" pitchFamily="50" charset="-128"/>
              </a:rPr>
              <a:t>（例）信頼度＝０．８８</a:t>
            </a:r>
            <a:endParaRPr kumimoji="1" lang="en-US" altLang="ja-JP" sz="2000" dirty="0">
              <a:latin typeface="ＭＳ Ｐゴシック" panose="020B0600070205080204" pitchFamily="50" charset="-128"/>
              <a:ea typeface="ＭＳ Ｐゴシック" panose="020B0600070205080204" pitchFamily="50" charset="-128"/>
            </a:endParaRPr>
          </a:p>
          <a:p>
            <a:pPr algn="ctr"/>
            <a:r>
              <a:rPr kumimoji="1" lang="ja-JP" altLang="en-US" sz="2000" dirty="0">
                <a:latin typeface="ＭＳ Ｐゴシック" panose="020B0600070205080204" pitchFamily="50" charset="-128"/>
                <a:ea typeface="ＭＳ Ｐゴシック" panose="020B0600070205080204" pitchFamily="50" charset="-128"/>
              </a:rPr>
              <a:t>↓</a:t>
            </a:r>
            <a:endParaRPr kumimoji="1" lang="en-US" altLang="ja-JP" sz="2000" dirty="0">
              <a:latin typeface="ＭＳ Ｐゴシック" panose="020B0600070205080204" pitchFamily="50" charset="-128"/>
              <a:ea typeface="ＭＳ Ｐゴシック" panose="020B0600070205080204" pitchFamily="50" charset="-128"/>
            </a:endParaRPr>
          </a:p>
          <a:p>
            <a:pPr algn="ctr"/>
            <a:r>
              <a:rPr kumimoji="1" lang="ja-JP" altLang="en-US" sz="2000" u="sng" dirty="0">
                <a:latin typeface="ＭＳ Ｐゴシック" panose="020B0600070205080204" pitchFamily="50" charset="-128"/>
                <a:ea typeface="ＭＳ Ｐゴシック" panose="020B0600070205080204" pitchFamily="50" charset="-128"/>
              </a:rPr>
              <a:t>物体である可能性が高い！</a:t>
            </a:r>
          </a:p>
        </p:txBody>
      </p:sp>
    </p:spTree>
    <p:extLst>
      <p:ext uri="{BB962C8B-B14F-4D97-AF65-F5344CB8AC3E}">
        <p14:creationId xmlns:p14="http://schemas.microsoft.com/office/powerpoint/2010/main" val="2842332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A892A-E647-44C4-0895-9356F1F99E61}"/>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E82861E1-439E-941E-259F-F70419166370}"/>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512493E1-03B6-D8F4-AB4B-CB249D925A15}"/>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E6F28ED4-BCF2-7E2E-B587-573C1111F3C2}"/>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の仕組み</a:t>
              </a:r>
              <a:endParaRPr kumimoji="1" lang="en-US" altLang="ja-JP" sz="3200" b="1" dirty="0">
                <a:latin typeface="ＭＳ Ｐゴシック" panose="020B0600070205080204" pitchFamily="50" charset="-128"/>
                <a:ea typeface="ＭＳ Ｐゴシック" panose="020B0600070205080204" pitchFamily="50" charset="-128"/>
              </a:endParaRPr>
            </a:p>
          </p:txBody>
        </p:sp>
      </p:grpSp>
      <p:grpSp>
        <p:nvGrpSpPr>
          <p:cNvPr id="51" name="グループ化 50">
            <a:extLst>
              <a:ext uri="{FF2B5EF4-FFF2-40B4-BE49-F238E27FC236}">
                <a16:creationId xmlns:a16="http://schemas.microsoft.com/office/drawing/2014/main" id="{BD86713F-8B66-286C-CF4F-8CF4259CF817}"/>
              </a:ext>
            </a:extLst>
          </p:cNvPr>
          <p:cNvGrpSpPr/>
          <p:nvPr/>
        </p:nvGrpSpPr>
        <p:grpSpPr>
          <a:xfrm>
            <a:off x="8508546" y="2231313"/>
            <a:ext cx="3269249" cy="2395372"/>
            <a:chOff x="7850358" y="4023090"/>
            <a:chExt cx="3381375" cy="2477526"/>
          </a:xfrm>
        </p:grpSpPr>
        <p:grpSp>
          <p:nvGrpSpPr>
            <p:cNvPr id="52" name="グループ化 51">
              <a:extLst>
                <a:ext uri="{FF2B5EF4-FFF2-40B4-BE49-F238E27FC236}">
                  <a16:creationId xmlns:a16="http://schemas.microsoft.com/office/drawing/2014/main" id="{E76812AF-C278-A3B5-FD1C-F6C1B23A268F}"/>
                </a:ext>
              </a:extLst>
            </p:cNvPr>
            <p:cNvGrpSpPr/>
            <p:nvPr/>
          </p:nvGrpSpPr>
          <p:grpSpPr>
            <a:xfrm>
              <a:off x="7850358" y="4023090"/>
              <a:ext cx="3381375" cy="2477526"/>
              <a:chOff x="7850358" y="4023090"/>
              <a:chExt cx="3381375" cy="2477526"/>
            </a:xfrm>
          </p:grpSpPr>
          <p:grpSp>
            <p:nvGrpSpPr>
              <p:cNvPr id="55" name="グループ化 54">
                <a:extLst>
                  <a:ext uri="{FF2B5EF4-FFF2-40B4-BE49-F238E27FC236}">
                    <a16:creationId xmlns:a16="http://schemas.microsoft.com/office/drawing/2014/main" id="{3FCB9338-B971-753C-4D9B-B43F5639C219}"/>
                  </a:ext>
                </a:extLst>
              </p:cNvPr>
              <p:cNvGrpSpPr/>
              <p:nvPr/>
            </p:nvGrpSpPr>
            <p:grpSpPr>
              <a:xfrm>
                <a:off x="7850358" y="4023090"/>
                <a:ext cx="3381375" cy="2477526"/>
                <a:chOff x="7850358" y="4023090"/>
                <a:chExt cx="3381375" cy="2477526"/>
              </a:xfrm>
            </p:grpSpPr>
            <p:grpSp>
              <p:nvGrpSpPr>
                <p:cNvPr id="57" name="グループ化 56">
                  <a:extLst>
                    <a:ext uri="{FF2B5EF4-FFF2-40B4-BE49-F238E27FC236}">
                      <a16:creationId xmlns:a16="http://schemas.microsoft.com/office/drawing/2014/main" id="{C4C1B98F-8024-AD91-681D-48618C6E2C33}"/>
                    </a:ext>
                  </a:extLst>
                </p:cNvPr>
                <p:cNvGrpSpPr/>
                <p:nvPr/>
              </p:nvGrpSpPr>
              <p:grpSpPr>
                <a:xfrm>
                  <a:off x="7850358" y="4023090"/>
                  <a:ext cx="3381375" cy="2477526"/>
                  <a:chOff x="7850358" y="4239541"/>
                  <a:chExt cx="3381375" cy="2477526"/>
                </a:xfrm>
              </p:grpSpPr>
              <p:sp>
                <p:nvSpPr>
                  <p:cNvPr id="60" name="正方形/長方形 59">
                    <a:extLst>
                      <a:ext uri="{FF2B5EF4-FFF2-40B4-BE49-F238E27FC236}">
                        <a16:creationId xmlns:a16="http://schemas.microsoft.com/office/drawing/2014/main" id="{B7A42C5C-8D68-7F12-4EC0-07EC82A05018}"/>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Picture 4" descr="秋田犬のイラスト">
                    <a:extLst>
                      <a:ext uri="{FF2B5EF4-FFF2-40B4-BE49-F238E27FC236}">
                        <a16:creationId xmlns:a16="http://schemas.microsoft.com/office/drawing/2014/main" id="{B7DC7000-C232-66F7-642C-49685D1E1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6" descr="犬のイラスト・戌年">
                  <a:extLst>
                    <a:ext uri="{FF2B5EF4-FFF2-40B4-BE49-F238E27FC236}">
                      <a16:creationId xmlns:a16="http://schemas.microsoft.com/office/drawing/2014/main" id="{BFC4508B-AA10-F154-61CE-1C70A97B4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a:extLst>
                    <a:ext uri="{FF2B5EF4-FFF2-40B4-BE49-F238E27FC236}">
                      <a16:creationId xmlns:a16="http://schemas.microsoft.com/office/drawing/2014/main" id="{A428F1ED-6244-3D24-857B-2182C4926FB6}"/>
                    </a:ext>
                  </a:extLst>
                </p:cNvPr>
                <p:cNvSpPr/>
                <p:nvPr/>
              </p:nvSpPr>
              <p:spPr>
                <a:xfrm>
                  <a:off x="9974455" y="4690108"/>
                  <a:ext cx="917805" cy="1131182"/>
                </a:xfrm>
                <a:prstGeom prst="rect">
                  <a:avLst/>
                </a:prstGeom>
                <a:noFill/>
                <a:ln>
                  <a:solidFill>
                    <a:srgbClr val="7B9B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6" name="正方形/長方形 55">
                <a:extLst>
                  <a:ext uri="{FF2B5EF4-FFF2-40B4-BE49-F238E27FC236}">
                    <a16:creationId xmlns:a16="http://schemas.microsoft.com/office/drawing/2014/main" id="{EB970414-697C-13F3-A10C-7DC30FADE51D}"/>
                  </a:ext>
                </a:extLst>
              </p:cNvPr>
              <p:cNvSpPr/>
              <p:nvPr/>
            </p:nvSpPr>
            <p:spPr>
              <a:xfrm>
                <a:off x="8412833" y="4691835"/>
                <a:ext cx="917805" cy="1131182"/>
              </a:xfrm>
              <a:prstGeom prst="rect">
                <a:avLst/>
              </a:prstGeom>
              <a:noFill/>
              <a:ln>
                <a:solidFill>
                  <a:srgbClr val="EF77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a:extLst>
                <a:ext uri="{FF2B5EF4-FFF2-40B4-BE49-F238E27FC236}">
                  <a16:creationId xmlns:a16="http://schemas.microsoft.com/office/drawing/2014/main" id="{314C225A-4C39-7328-5E4B-30330AD6E8A0}"/>
                </a:ext>
              </a:extLst>
            </p:cNvPr>
            <p:cNvSpPr/>
            <p:nvPr/>
          </p:nvSpPr>
          <p:spPr>
            <a:xfrm>
              <a:off x="8408506" y="4467225"/>
              <a:ext cx="665644" cy="22195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1200" dirty="0"/>
                <a:t>秋田犬</a:t>
              </a:r>
            </a:p>
          </p:txBody>
        </p:sp>
        <p:sp>
          <p:nvSpPr>
            <p:cNvPr id="54" name="正方形/長方形 53">
              <a:extLst>
                <a:ext uri="{FF2B5EF4-FFF2-40B4-BE49-F238E27FC236}">
                  <a16:creationId xmlns:a16="http://schemas.microsoft.com/office/drawing/2014/main" id="{E53367F1-CA84-275F-6A35-D21F20E818F4}"/>
                </a:ext>
              </a:extLst>
            </p:cNvPr>
            <p:cNvSpPr/>
            <p:nvPr/>
          </p:nvSpPr>
          <p:spPr>
            <a:xfrm>
              <a:off x="9974455" y="4457685"/>
              <a:ext cx="824509" cy="2314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1200" dirty="0"/>
                <a:t>ビーグル</a:t>
              </a:r>
            </a:p>
          </p:txBody>
        </p:sp>
      </p:grpSp>
      <p:sp>
        <p:nvSpPr>
          <p:cNvPr id="62" name="正方形/長方形 61">
            <a:extLst>
              <a:ext uri="{FF2B5EF4-FFF2-40B4-BE49-F238E27FC236}">
                <a16:creationId xmlns:a16="http://schemas.microsoft.com/office/drawing/2014/main" id="{A1A822CF-2EF9-C664-6424-94BD2D17D56B}"/>
              </a:ext>
            </a:extLst>
          </p:cNvPr>
          <p:cNvSpPr/>
          <p:nvPr/>
        </p:nvSpPr>
        <p:spPr>
          <a:xfrm>
            <a:off x="1089438" y="1565563"/>
            <a:ext cx="1385454" cy="483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入力</a:t>
            </a:r>
          </a:p>
        </p:txBody>
      </p:sp>
      <p:sp>
        <p:nvSpPr>
          <p:cNvPr id="63" name="正方形/長方形 62">
            <a:extLst>
              <a:ext uri="{FF2B5EF4-FFF2-40B4-BE49-F238E27FC236}">
                <a16:creationId xmlns:a16="http://schemas.microsoft.com/office/drawing/2014/main" id="{F3E33EC2-B6EB-7233-87D6-3B9B1C09CCC5}"/>
              </a:ext>
            </a:extLst>
          </p:cNvPr>
          <p:cNvSpPr/>
          <p:nvPr/>
        </p:nvSpPr>
        <p:spPr>
          <a:xfrm>
            <a:off x="9450443" y="1565563"/>
            <a:ext cx="1385454" cy="483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出力</a:t>
            </a:r>
          </a:p>
        </p:txBody>
      </p:sp>
      <p:grpSp>
        <p:nvGrpSpPr>
          <p:cNvPr id="131" name="グループ化 130">
            <a:extLst>
              <a:ext uri="{FF2B5EF4-FFF2-40B4-BE49-F238E27FC236}">
                <a16:creationId xmlns:a16="http://schemas.microsoft.com/office/drawing/2014/main" id="{76D66FFF-9E73-0ECE-EE02-4DC7AEF5B59A}"/>
              </a:ext>
            </a:extLst>
          </p:cNvPr>
          <p:cNvGrpSpPr/>
          <p:nvPr/>
        </p:nvGrpSpPr>
        <p:grpSpPr>
          <a:xfrm>
            <a:off x="411447" y="2408418"/>
            <a:ext cx="2679052" cy="1970607"/>
            <a:chOff x="425687" y="2617361"/>
            <a:chExt cx="2679052" cy="1970607"/>
          </a:xfrm>
        </p:grpSpPr>
        <p:grpSp>
          <p:nvGrpSpPr>
            <p:cNvPr id="44" name="グループ化 43">
              <a:extLst>
                <a:ext uri="{FF2B5EF4-FFF2-40B4-BE49-F238E27FC236}">
                  <a16:creationId xmlns:a16="http://schemas.microsoft.com/office/drawing/2014/main" id="{97FF1923-4885-82BB-7E00-F7A93F40F316}"/>
                </a:ext>
              </a:extLst>
            </p:cNvPr>
            <p:cNvGrpSpPr/>
            <p:nvPr/>
          </p:nvGrpSpPr>
          <p:grpSpPr>
            <a:xfrm>
              <a:off x="425689" y="2620872"/>
              <a:ext cx="2679050" cy="1962933"/>
              <a:chOff x="7850358" y="4023090"/>
              <a:chExt cx="3381375" cy="2477526"/>
            </a:xfrm>
          </p:grpSpPr>
          <p:grpSp>
            <p:nvGrpSpPr>
              <p:cNvPr id="46" name="グループ化 45">
                <a:extLst>
                  <a:ext uri="{FF2B5EF4-FFF2-40B4-BE49-F238E27FC236}">
                    <a16:creationId xmlns:a16="http://schemas.microsoft.com/office/drawing/2014/main" id="{E3F31B30-CB14-6E19-17B5-3CAEAF3CBB25}"/>
                  </a:ext>
                </a:extLst>
              </p:cNvPr>
              <p:cNvGrpSpPr/>
              <p:nvPr/>
            </p:nvGrpSpPr>
            <p:grpSpPr>
              <a:xfrm>
                <a:off x="7850358" y="4023090"/>
                <a:ext cx="3381375" cy="2477526"/>
                <a:chOff x="7850358" y="4239541"/>
                <a:chExt cx="3381375" cy="2477526"/>
              </a:xfrm>
            </p:grpSpPr>
            <p:sp>
              <p:nvSpPr>
                <p:cNvPr id="49" name="正方形/長方形 48">
                  <a:extLst>
                    <a:ext uri="{FF2B5EF4-FFF2-40B4-BE49-F238E27FC236}">
                      <a16:creationId xmlns:a16="http://schemas.microsoft.com/office/drawing/2014/main" id="{A0D3948C-CFBE-7D78-418A-A0B2C213AAA2}"/>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0" name="Picture 4" descr="秋田犬のイラスト">
                  <a:extLst>
                    <a:ext uri="{FF2B5EF4-FFF2-40B4-BE49-F238E27FC236}">
                      <a16:creationId xmlns:a16="http://schemas.microsoft.com/office/drawing/2014/main" id="{99237453-C5F7-0985-3400-71CA2F1F0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6" descr="犬のイラスト・戌年">
                <a:extLst>
                  <a:ext uri="{FF2B5EF4-FFF2-40B4-BE49-F238E27FC236}">
                    <a16:creationId xmlns:a16="http://schemas.microsoft.com/office/drawing/2014/main" id="{044BDDAF-BCB8-D984-95DC-EBB315100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5" name="直線コネクタ 64">
              <a:extLst>
                <a:ext uri="{FF2B5EF4-FFF2-40B4-BE49-F238E27FC236}">
                  <a16:creationId xmlns:a16="http://schemas.microsoft.com/office/drawing/2014/main" id="{99114832-BC41-8D57-A078-6DC3154607D1}"/>
                </a:ext>
              </a:extLst>
            </p:cNvPr>
            <p:cNvCxnSpPr/>
            <p:nvPr/>
          </p:nvCxnSpPr>
          <p:spPr>
            <a:xfrm>
              <a:off x="7242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D690BE87-C420-625B-FEFF-07C052E8378F}"/>
                </a:ext>
              </a:extLst>
            </p:cNvPr>
            <p:cNvCxnSpPr/>
            <p:nvPr/>
          </p:nvCxnSpPr>
          <p:spPr>
            <a:xfrm>
              <a:off x="1033249"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A7CE0214-C221-08AC-9681-62AF26BD686E}"/>
                </a:ext>
              </a:extLst>
            </p:cNvPr>
            <p:cNvCxnSpPr/>
            <p:nvPr/>
          </p:nvCxnSpPr>
          <p:spPr>
            <a:xfrm>
              <a:off x="1333817"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8" name="直線コネクタ 67">
              <a:extLst>
                <a:ext uri="{FF2B5EF4-FFF2-40B4-BE49-F238E27FC236}">
                  <a16:creationId xmlns:a16="http://schemas.microsoft.com/office/drawing/2014/main" id="{1810CD7B-7D2B-011E-E4A0-D623B369CBD5}"/>
                </a:ext>
              </a:extLst>
            </p:cNvPr>
            <p:cNvCxnSpPr/>
            <p:nvPr/>
          </p:nvCxnSpPr>
          <p:spPr>
            <a:xfrm>
              <a:off x="1634384"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504984FB-D795-CC5E-8976-75B2906AAB94}"/>
                </a:ext>
              </a:extLst>
            </p:cNvPr>
            <p:cNvCxnSpPr/>
            <p:nvPr/>
          </p:nvCxnSpPr>
          <p:spPr>
            <a:xfrm>
              <a:off x="19434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CD8E2473-5D1C-D938-A703-9283ED1C6D63}"/>
                </a:ext>
              </a:extLst>
            </p:cNvPr>
            <p:cNvCxnSpPr/>
            <p:nvPr/>
          </p:nvCxnSpPr>
          <p:spPr>
            <a:xfrm>
              <a:off x="2519150"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256140ED-CE30-9B8F-5B3B-9870271B31FA}"/>
                </a:ext>
              </a:extLst>
            </p:cNvPr>
            <p:cNvCxnSpPr/>
            <p:nvPr/>
          </p:nvCxnSpPr>
          <p:spPr>
            <a:xfrm>
              <a:off x="2807185"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2" name="直線コネクタ 71">
              <a:extLst>
                <a:ext uri="{FF2B5EF4-FFF2-40B4-BE49-F238E27FC236}">
                  <a16:creationId xmlns:a16="http://schemas.microsoft.com/office/drawing/2014/main" id="{1B5F4702-9EDF-223B-91BF-8165A5F86ADD}"/>
                </a:ext>
              </a:extLst>
            </p:cNvPr>
            <p:cNvCxnSpPr/>
            <p:nvPr/>
          </p:nvCxnSpPr>
          <p:spPr>
            <a:xfrm>
              <a:off x="2231283"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D81D2ECB-DF0F-C0A2-38FF-3950A95546E3}"/>
                </a:ext>
              </a:extLst>
            </p:cNvPr>
            <p:cNvCxnSpPr>
              <a:cxnSpLocks/>
            </p:cNvCxnSpPr>
            <p:nvPr/>
          </p:nvCxnSpPr>
          <p:spPr>
            <a:xfrm flipH="1">
              <a:off x="428052" y="291156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597CBD7B-EDF5-850D-AC01-3989A4711793}"/>
                </a:ext>
              </a:extLst>
            </p:cNvPr>
            <p:cNvCxnSpPr>
              <a:cxnSpLocks/>
            </p:cNvCxnSpPr>
            <p:nvPr/>
          </p:nvCxnSpPr>
          <p:spPr>
            <a:xfrm flipH="1">
              <a:off x="425688" y="3732834"/>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7" name="直線コネクタ 76">
              <a:extLst>
                <a:ext uri="{FF2B5EF4-FFF2-40B4-BE49-F238E27FC236}">
                  <a16:creationId xmlns:a16="http://schemas.microsoft.com/office/drawing/2014/main" id="{59782EBF-CFA3-CF79-61FF-6C7E8BD88E94}"/>
                </a:ext>
              </a:extLst>
            </p:cNvPr>
            <p:cNvCxnSpPr>
              <a:cxnSpLocks/>
            </p:cNvCxnSpPr>
            <p:nvPr/>
          </p:nvCxnSpPr>
          <p:spPr>
            <a:xfrm flipH="1">
              <a:off x="425689" y="4012370"/>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8" name="直線コネクタ 77">
              <a:extLst>
                <a:ext uri="{FF2B5EF4-FFF2-40B4-BE49-F238E27FC236}">
                  <a16:creationId xmlns:a16="http://schemas.microsoft.com/office/drawing/2014/main" id="{FDF464CE-FDC5-7D20-2814-A4ADD13E0BF5}"/>
                </a:ext>
              </a:extLst>
            </p:cNvPr>
            <p:cNvCxnSpPr>
              <a:cxnSpLocks/>
            </p:cNvCxnSpPr>
            <p:nvPr/>
          </p:nvCxnSpPr>
          <p:spPr>
            <a:xfrm flipH="1">
              <a:off x="428052" y="4300101"/>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80" name="直線コネクタ 79">
              <a:extLst>
                <a:ext uri="{FF2B5EF4-FFF2-40B4-BE49-F238E27FC236}">
                  <a16:creationId xmlns:a16="http://schemas.microsoft.com/office/drawing/2014/main" id="{09D275B8-E5D9-75BC-7569-AAD9A4794F33}"/>
                </a:ext>
              </a:extLst>
            </p:cNvPr>
            <p:cNvCxnSpPr>
              <a:cxnSpLocks/>
            </p:cNvCxnSpPr>
            <p:nvPr/>
          </p:nvCxnSpPr>
          <p:spPr>
            <a:xfrm flipH="1">
              <a:off x="425687" y="318529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81" name="直線コネクタ 80">
              <a:extLst>
                <a:ext uri="{FF2B5EF4-FFF2-40B4-BE49-F238E27FC236}">
                  <a16:creationId xmlns:a16="http://schemas.microsoft.com/office/drawing/2014/main" id="{200E9712-769D-91EA-87C1-D15D4A2A0257}"/>
                </a:ext>
              </a:extLst>
            </p:cNvPr>
            <p:cNvCxnSpPr>
              <a:cxnSpLocks/>
            </p:cNvCxnSpPr>
            <p:nvPr/>
          </p:nvCxnSpPr>
          <p:spPr>
            <a:xfrm flipH="1">
              <a:off x="425687" y="3453434"/>
              <a:ext cx="2676687" cy="0"/>
            </a:xfrm>
            <a:prstGeom prst="line">
              <a:avLst/>
            </a:prstGeom>
          </p:spPr>
          <p:style>
            <a:lnRef idx="1">
              <a:schemeClr val="dk1"/>
            </a:lnRef>
            <a:fillRef idx="0">
              <a:schemeClr val="dk1"/>
            </a:fillRef>
            <a:effectRef idx="0">
              <a:schemeClr val="dk1"/>
            </a:effectRef>
            <a:fontRef idx="minor">
              <a:schemeClr val="tx1"/>
            </a:fontRef>
          </p:style>
        </p:cxnSp>
      </p:grpSp>
      <p:grpSp>
        <p:nvGrpSpPr>
          <p:cNvPr id="120" name="グループ化 119">
            <a:extLst>
              <a:ext uri="{FF2B5EF4-FFF2-40B4-BE49-F238E27FC236}">
                <a16:creationId xmlns:a16="http://schemas.microsoft.com/office/drawing/2014/main" id="{5AFF43CA-38D7-981E-6ECB-F60DC52BAA9B}"/>
              </a:ext>
            </a:extLst>
          </p:cNvPr>
          <p:cNvGrpSpPr/>
          <p:nvPr/>
        </p:nvGrpSpPr>
        <p:grpSpPr>
          <a:xfrm>
            <a:off x="4242703" y="3732834"/>
            <a:ext cx="2782126" cy="2046424"/>
            <a:chOff x="4399833" y="3814896"/>
            <a:chExt cx="2679052" cy="1970607"/>
          </a:xfrm>
        </p:grpSpPr>
        <p:grpSp>
          <p:nvGrpSpPr>
            <p:cNvPr id="101" name="グループ化 100">
              <a:extLst>
                <a:ext uri="{FF2B5EF4-FFF2-40B4-BE49-F238E27FC236}">
                  <a16:creationId xmlns:a16="http://schemas.microsoft.com/office/drawing/2014/main" id="{9BE4CFC4-A02F-5E30-7158-F30CAE95C1F9}"/>
                </a:ext>
              </a:extLst>
            </p:cNvPr>
            <p:cNvGrpSpPr/>
            <p:nvPr/>
          </p:nvGrpSpPr>
          <p:grpSpPr>
            <a:xfrm>
              <a:off x="4399835" y="3818407"/>
              <a:ext cx="2679050" cy="1962933"/>
              <a:chOff x="7850358" y="4023090"/>
              <a:chExt cx="3381375" cy="2477526"/>
            </a:xfrm>
          </p:grpSpPr>
          <p:grpSp>
            <p:nvGrpSpPr>
              <p:cNvPr id="102" name="グループ化 101">
                <a:extLst>
                  <a:ext uri="{FF2B5EF4-FFF2-40B4-BE49-F238E27FC236}">
                    <a16:creationId xmlns:a16="http://schemas.microsoft.com/office/drawing/2014/main" id="{5032B864-2365-1A5D-9502-46A4F8C2DD06}"/>
                  </a:ext>
                </a:extLst>
              </p:cNvPr>
              <p:cNvGrpSpPr/>
              <p:nvPr/>
            </p:nvGrpSpPr>
            <p:grpSpPr>
              <a:xfrm>
                <a:off x="7850358" y="4023090"/>
                <a:ext cx="3381375" cy="2477526"/>
                <a:chOff x="7850358" y="4239541"/>
                <a:chExt cx="3381375" cy="2477526"/>
              </a:xfrm>
            </p:grpSpPr>
            <p:sp>
              <p:nvSpPr>
                <p:cNvPr id="104" name="正方形/長方形 103">
                  <a:extLst>
                    <a:ext uri="{FF2B5EF4-FFF2-40B4-BE49-F238E27FC236}">
                      <a16:creationId xmlns:a16="http://schemas.microsoft.com/office/drawing/2014/main" id="{77FFAADE-7F82-6951-02C7-7346721BE0A8}"/>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5" name="Picture 4" descr="秋田犬のイラスト">
                  <a:extLst>
                    <a:ext uri="{FF2B5EF4-FFF2-40B4-BE49-F238E27FC236}">
                      <a16:creationId xmlns:a16="http://schemas.microsoft.com/office/drawing/2014/main" id="{36691F40-A36A-08A9-447F-7FE962C9C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6" descr="犬のイラスト・戌年">
                <a:extLst>
                  <a:ext uri="{FF2B5EF4-FFF2-40B4-BE49-F238E27FC236}">
                    <a16:creationId xmlns:a16="http://schemas.microsoft.com/office/drawing/2014/main" id="{E1E83B42-F1DA-1402-FA94-6782F5F50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 name="直線コネクタ 105">
              <a:extLst>
                <a:ext uri="{FF2B5EF4-FFF2-40B4-BE49-F238E27FC236}">
                  <a16:creationId xmlns:a16="http://schemas.microsoft.com/office/drawing/2014/main" id="{18370621-8068-F8F4-479D-F73294B1594D}"/>
                </a:ext>
              </a:extLst>
            </p:cNvPr>
            <p:cNvCxnSpPr/>
            <p:nvPr/>
          </p:nvCxnSpPr>
          <p:spPr>
            <a:xfrm>
              <a:off x="4698362"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BED83893-2178-1838-DACE-34EC59DE3AB9}"/>
                </a:ext>
              </a:extLst>
            </p:cNvPr>
            <p:cNvCxnSpPr/>
            <p:nvPr/>
          </p:nvCxnSpPr>
          <p:spPr>
            <a:xfrm>
              <a:off x="5007395"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8733C839-70DD-0A9B-09CB-7054B93451D5}"/>
                </a:ext>
              </a:extLst>
            </p:cNvPr>
            <p:cNvCxnSpPr/>
            <p:nvPr/>
          </p:nvCxnSpPr>
          <p:spPr>
            <a:xfrm>
              <a:off x="5307963" y="3822570"/>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43195933-B3DC-0ABB-B76A-56B36DDA71BD}"/>
                </a:ext>
              </a:extLst>
            </p:cNvPr>
            <p:cNvCxnSpPr/>
            <p:nvPr/>
          </p:nvCxnSpPr>
          <p:spPr>
            <a:xfrm>
              <a:off x="5608530"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E93A0709-16C3-C28D-C34B-4CAD4C051315}"/>
                </a:ext>
              </a:extLst>
            </p:cNvPr>
            <p:cNvCxnSpPr/>
            <p:nvPr/>
          </p:nvCxnSpPr>
          <p:spPr>
            <a:xfrm>
              <a:off x="5917562"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5987F4F0-C841-D29E-17A9-6117E5943DA4}"/>
                </a:ext>
              </a:extLst>
            </p:cNvPr>
            <p:cNvCxnSpPr/>
            <p:nvPr/>
          </p:nvCxnSpPr>
          <p:spPr>
            <a:xfrm>
              <a:off x="6493296"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A09B2641-0D2D-4509-2E0B-C4E9F83EDE7C}"/>
                </a:ext>
              </a:extLst>
            </p:cNvPr>
            <p:cNvCxnSpPr/>
            <p:nvPr/>
          </p:nvCxnSpPr>
          <p:spPr>
            <a:xfrm>
              <a:off x="6781331" y="3822570"/>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3" name="直線コネクタ 112">
              <a:extLst>
                <a:ext uri="{FF2B5EF4-FFF2-40B4-BE49-F238E27FC236}">
                  <a16:creationId xmlns:a16="http://schemas.microsoft.com/office/drawing/2014/main" id="{F7473B82-F08F-AA20-3BF9-CE5939E46BFD}"/>
                </a:ext>
              </a:extLst>
            </p:cNvPr>
            <p:cNvCxnSpPr/>
            <p:nvPr/>
          </p:nvCxnSpPr>
          <p:spPr>
            <a:xfrm>
              <a:off x="6205429"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4" name="直線コネクタ 113">
              <a:extLst>
                <a:ext uri="{FF2B5EF4-FFF2-40B4-BE49-F238E27FC236}">
                  <a16:creationId xmlns:a16="http://schemas.microsoft.com/office/drawing/2014/main" id="{3742095A-0C40-51BE-6BFE-7B8C2FAA4611}"/>
                </a:ext>
              </a:extLst>
            </p:cNvPr>
            <p:cNvCxnSpPr>
              <a:cxnSpLocks/>
            </p:cNvCxnSpPr>
            <p:nvPr/>
          </p:nvCxnSpPr>
          <p:spPr>
            <a:xfrm flipH="1">
              <a:off x="4402198" y="410910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5" name="直線コネクタ 114">
              <a:extLst>
                <a:ext uri="{FF2B5EF4-FFF2-40B4-BE49-F238E27FC236}">
                  <a16:creationId xmlns:a16="http://schemas.microsoft.com/office/drawing/2014/main" id="{57EEC149-6DBE-F109-E483-31E81DFDAFF8}"/>
                </a:ext>
              </a:extLst>
            </p:cNvPr>
            <p:cNvCxnSpPr>
              <a:cxnSpLocks/>
            </p:cNvCxnSpPr>
            <p:nvPr/>
          </p:nvCxnSpPr>
          <p:spPr>
            <a:xfrm flipH="1">
              <a:off x="4399834" y="4930369"/>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6" name="直線コネクタ 115">
              <a:extLst>
                <a:ext uri="{FF2B5EF4-FFF2-40B4-BE49-F238E27FC236}">
                  <a16:creationId xmlns:a16="http://schemas.microsoft.com/office/drawing/2014/main" id="{5435406D-12BB-A5BC-13A4-BFEE413B4E24}"/>
                </a:ext>
              </a:extLst>
            </p:cNvPr>
            <p:cNvCxnSpPr>
              <a:cxnSpLocks/>
            </p:cNvCxnSpPr>
            <p:nvPr/>
          </p:nvCxnSpPr>
          <p:spPr>
            <a:xfrm flipH="1">
              <a:off x="4399835" y="5209905"/>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7" name="直線コネクタ 116">
              <a:extLst>
                <a:ext uri="{FF2B5EF4-FFF2-40B4-BE49-F238E27FC236}">
                  <a16:creationId xmlns:a16="http://schemas.microsoft.com/office/drawing/2014/main" id="{3D2A368F-DAE3-BF35-6801-D8889737C9BD}"/>
                </a:ext>
              </a:extLst>
            </p:cNvPr>
            <p:cNvCxnSpPr>
              <a:cxnSpLocks/>
            </p:cNvCxnSpPr>
            <p:nvPr/>
          </p:nvCxnSpPr>
          <p:spPr>
            <a:xfrm flipH="1">
              <a:off x="4402198" y="5497636"/>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8" name="直線コネクタ 117">
              <a:extLst>
                <a:ext uri="{FF2B5EF4-FFF2-40B4-BE49-F238E27FC236}">
                  <a16:creationId xmlns:a16="http://schemas.microsoft.com/office/drawing/2014/main" id="{B86A2266-9F9E-B12A-7114-79628463DB69}"/>
                </a:ext>
              </a:extLst>
            </p:cNvPr>
            <p:cNvCxnSpPr>
              <a:cxnSpLocks/>
            </p:cNvCxnSpPr>
            <p:nvPr/>
          </p:nvCxnSpPr>
          <p:spPr>
            <a:xfrm flipH="1">
              <a:off x="4399833" y="438282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9" name="直線コネクタ 118">
              <a:extLst>
                <a:ext uri="{FF2B5EF4-FFF2-40B4-BE49-F238E27FC236}">
                  <a16:creationId xmlns:a16="http://schemas.microsoft.com/office/drawing/2014/main" id="{7F330E91-352E-9D70-9140-B8096EB0F50C}"/>
                </a:ext>
              </a:extLst>
            </p:cNvPr>
            <p:cNvCxnSpPr>
              <a:cxnSpLocks/>
            </p:cNvCxnSpPr>
            <p:nvPr/>
          </p:nvCxnSpPr>
          <p:spPr>
            <a:xfrm flipH="1">
              <a:off x="4399833" y="4650969"/>
              <a:ext cx="2676687" cy="0"/>
            </a:xfrm>
            <a:prstGeom prst="line">
              <a:avLst/>
            </a:prstGeom>
          </p:spPr>
          <p:style>
            <a:lnRef idx="1">
              <a:schemeClr val="dk1"/>
            </a:lnRef>
            <a:fillRef idx="0">
              <a:schemeClr val="dk1"/>
            </a:fillRef>
            <a:effectRef idx="0">
              <a:schemeClr val="dk1"/>
            </a:effectRef>
            <a:fontRef idx="minor">
              <a:schemeClr val="tx1"/>
            </a:fontRef>
          </p:style>
        </p:cxnSp>
      </p:grpSp>
      <p:sp>
        <p:nvSpPr>
          <p:cNvPr id="125" name="矢印: 上向き折線 124">
            <a:extLst>
              <a:ext uri="{FF2B5EF4-FFF2-40B4-BE49-F238E27FC236}">
                <a16:creationId xmlns:a16="http://schemas.microsoft.com/office/drawing/2014/main" id="{A0052F8B-6D5E-52AF-F99E-2FAE4BD4E6BF}"/>
              </a:ext>
            </a:extLst>
          </p:cNvPr>
          <p:cNvSpPr/>
          <p:nvPr/>
        </p:nvSpPr>
        <p:spPr>
          <a:xfrm rot="5400000">
            <a:off x="3125574" y="3858077"/>
            <a:ext cx="1516478" cy="659521"/>
          </a:xfrm>
          <a:prstGeom prst="bentUpArrow">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矢印: 上向き折線 125">
            <a:extLst>
              <a:ext uri="{FF2B5EF4-FFF2-40B4-BE49-F238E27FC236}">
                <a16:creationId xmlns:a16="http://schemas.microsoft.com/office/drawing/2014/main" id="{1CB0FE24-3387-0120-5786-AEBFA1AF9E9F}"/>
              </a:ext>
            </a:extLst>
          </p:cNvPr>
          <p:cNvSpPr/>
          <p:nvPr/>
        </p:nvSpPr>
        <p:spPr>
          <a:xfrm rot="16200000" flipV="1">
            <a:off x="3073785" y="2310628"/>
            <a:ext cx="1626089" cy="659521"/>
          </a:xfrm>
          <a:prstGeom prst="ben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上向き折線 128">
            <a:extLst>
              <a:ext uri="{FF2B5EF4-FFF2-40B4-BE49-F238E27FC236}">
                <a16:creationId xmlns:a16="http://schemas.microsoft.com/office/drawing/2014/main" id="{E0470890-6BA0-66F0-24CB-BE43C310B808}"/>
              </a:ext>
            </a:extLst>
          </p:cNvPr>
          <p:cNvSpPr/>
          <p:nvPr/>
        </p:nvSpPr>
        <p:spPr>
          <a:xfrm rot="5400000" flipH="1">
            <a:off x="7254768" y="3597631"/>
            <a:ext cx="1606911" cy="900629"/>
          </a:xfrm>
          <a:prstGeom prst="bentUpArrow">
            <a:avLst>
              <a:gd name="adj1" fmla="val 18847"/>
              <a:gd name="adj2" fmla="val 25000"/>
              <a:gd name="adj3" fmla="val 25000"/>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319F3B4A-9972-F10F-B5AF-AF2844A636DF}"/>
              </a:ext>
            </a:extLst>
          </p:cNvPr>
          <p:cNvSpPr/>
          <p:nvPr/>
        </p:nvSpPr>
        <p:spPr>
          <a:xfrm>
            <a:off x="3096335" y="3332933"/>
            <a:ext cx="585382"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E396CAC5-E74C-63A2-23BA-6DAF1527EC85}"/>
              </a:ext>
            </a:extLst>
          </p:cNvPr>
          <p:cNvSpPr/>
          <p:nvPr/>
        </p:nvSpPr>
        <p:spPr>
          <a:xfrm>
            <a:off x="7037265" y="1892926"/>
            <a:ext cx="585382"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FCB67914-753A-4345-B102-721F770E36B7}"/>
              </a:ext>
            </a:extLst>
          </p:cNvPr>
          <p:cNvSpPr/>
          <p:nvPr/>
        </p:nvSpPr>
        <p:spPr>
          <a:xfrm>
            <a:off x="7031079" y="4671420"/>
            <a:ext cx="585382"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B1A7EF6A-0BAA-DEDD-CF53-C7EABCF0AC85}"/>
              </a:ext>
            </a:extLst>
          </p:cNvPr>
          <p:cNvSpPr/>
          <p:nvPr/>
        </p:nvSpPr>
        <p:spPr>
          <a:xfrm rot="5400000">
            <a:off x="6821889" y="2678941"/>
            <a:ext cx="1747863"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テキスト ボックス 134">
            <a:extLst>
              <a:ext uri="{FF2B5EF4-FFF2-40B4-BE49-F238E27FC236}">
                <a16:creationId xmlns:a16="http://schemas.microsoft.com/office/drawing/2014/main" id="{90163C5E-CA0F-2ADA-6273-A6223D3F8782}"/>
              </a:ext>
            </a:extLst>
          </p:cNvPr>
          <p:cNvSpPr txBox="1"/>
          <p:nvPr/>
        </p:nvSpPr>
        <p:spPr>
          <a:xfrm>
            <a:off x="4171532" y="3055816"/>
            <a:ext cx="2924467" cy="338554"/>
          </a:xfrm>
          <a:prstGeom prst="rect">
            <a:avLst/>
          </a:prstGeom>
          <a:noFill/>
        </p:spPr>
        <p:txBody>
          <a:bodyPr wrap="square" rtlCol="0">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バウンディングボックスと信頼度</a:t>
            </a:r>
          </a:p>
        </p:txBody>
      </p:sp>
      <p:sp>
        <p:nvSpPr>
          <p:cNvPr id="136" name="テキスト ボックス 135">
            <a:extLst>
              <a:ext uri="{FF2B5EF4-FFF2-40B4-BE49-F238E27FC236}">
                <a16:creationId xmlns:a16="http://schemas.microsoft.com/office/drawing/2014/main" id="{D3298526-9F16-C50A-F008-5B6204DE1F52}"/>
              </a:ext>
            </a:extLst>
          </p:cNvPr>
          <p:cNvSpPr txBox="1"/>
          <p:nvPr/>
        </p:nvSpPr>
        <p:spPr>
          <a:xfrm>
            <a:off x="4170304" y="5801695"/>
            <a:ext cx="2924467" cy="338554"/>
          </a:xfrm>
          <a:prstGeom prst="rect">
            <a:avLst/>
          </a:prstGeom>
          <a:noFill/>
        </p:spPr>
        <p:txBody>
          <a:bodyPr wrap="square" rtlCol="0">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クラスの確率</a:t>
            </a:r>
          </a:p>
        </p:txBody>
      </p:sp>
      <p:sp>
        <p:nvSpPr>
          <p:cNvPr id="138" name="正方形/長方形 137">
            <a:extLst>
              <a:ext uri="{FF2B5EF4-FFF2-40B4-BE49-F238E27FC236}">
                <a16:creationId xmlns:a16="http://schemas.microsoft.com/office/drawing/2014/main" id="{2846E53B-B6DB-DDDB-4B17-3C3CC27D76B6}"/>
              </a:ext>
            </a:extLst>
          </p:cNvPr>
          <p:cNvSpPr/>
          <p:nvPr/>
        </p:nvSpPr>
        <p:spPr>
          <a:xfrm>
            <a:off x="4552718" y="4322617"/>
            <a:ext cx="951436" cy="862544"/>
          </a:xfrm>
          <a:prstGeom prst="rect">
            <a:avLst/>
          </a:prstGeom>
          <a:solidFill>
            <a:srgbClr val="EF7777">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71A63ED5-9B22-CB83-427D-8C4EFD036D33}"/>
              </a:ext>
            </a:extLst>
          </p:cNvPr>
          <p:cNvSpPr/>
          <p:nvPr/>
        </p:nvSpPr>
        <p:spPr>
          <a:xfrm>
            <a:off x="5813889" y="4315692"/>
            <a:ext cx="895687" cy="862544"/>
          </a:xfrm>
          <a:prstGeom prst="rect">
            <a:avLst/>
          </a:prstGeom>
          <a:solidFill>
            <a:srgbClr val="7B9BE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nvGrpSpPr>
          <p:cNvPr id="142" name="グループ化 141">
            <a:extLst>
              <a:ext uri="{FF2B5EF4-FFF2-40B4-BE49-F238E27FC236}">
                <a16:creationId xmlns:a16="http://schemas.microsoft.com/office/drawing/2014/main" id="{CF40B383-B2CF-28E9-9EFA-F1DB69AFDC7E}"/>
              </a:ext>
            </a:extLst>
          </p:cNvPr>
          <p:cNvGrpSpPr/>
          <p:nvPr/>
        </p:nvGrpSpPr>
        <p:grpSpPr>
          <a:xfrm>
            <a:off x="4221929" y="943633"/>
            <a:ext cx="2811151" cy="2067774"/>
            <a:chOff x="4219174" y="928979"/>
            <a:chExt cx="2811151" cy="2067774"/>
          </a:xfrm>
        </p:grpSpPr>
        <p:grpSp>
          <p:nvGrpSpPr>
            <p:cNvPr id="143" name="グループ化 142">
              <a:extLst>
                <a:ext uri="{FF2B5EF4-FFF2-40B4-BE49-F238E27FC236}">
                  <a16:creationId xmlns:a16="http://schemas.microsoft.com/office/drawing/2014/main" id="{F4FF7AA5-664B-B6B4-1EAC-89CAF31F5C28}"/>
                </a:ext>
              </a:extLst>
            </p:cNvPr>
            <p:cNvGrpSpPr/>
            <p:nvPr/>
          </p:nvGrpSpPr>
          <p:grpSpPr>
            <a:xfrm>
              <a:off x="4219174" y="928979"/>
              <a:ext cx="2811151" cy="2067774"/>
              <a:chOff x="425687" y="2617361"/>
              <a:chExt cx="2679052" cy="1970607"/>
            </a:xfrm>
          </p:grpSpPr>
          <p:grpSp>
            <p:nvGrpSpPr>
              <p:cNvPr id="146" name="グループ化 145">
                <a:extLst>
                  <a:ext uri="{FF2B5EF4-FFF2-40B4-BE49-F238E27FC236}">
                    <a16:creationId xmlns:a16="http://schemas.microsoft.com/office/drawing/2014/main" id="{232C3294-1B09-8C57-44C3-FBAA7FDE2216}"/>
                  </a:ext>
                </a:extLst>
              </p:cNvPr>
              <p:cNvGrpSpPr/>
              <p:nvPr/>
            </p:nvGrpSpPr>
            <p:grpSpPr>
              <a:xfrm>
                <a:off x="425689" y="2620872"/>
                <a:ext cx="2679050" cy="1962933"/>
                <a:chOff x="7850358" y="4023090"/>
                <a:chExt cx="3381375" cy="2477526"/>
              </a:xfrm>
            </p:grpSpPr>
            <p:grpSp>
              <p:nvGrpSpPr>
                <p:cNvPr id="161" name="グループ化 160">
                  <a:extLst>
                    <a:ext uri="{FF2B5EF4-FFF2-40B4-BE49-F238E27FC236}">
                      <a16:creationId xmlns:a16="http://schemas.microsoft.com/office/drawing/2014/main" id="{A50DABA2-35FA-36CA-2B57-8CDB60E699D8}"/>
                    </a:ext>
                  </a:extLst>
                </p:cNvPr>
                <p:cNvGrpSpPr/>
                <p:nvPr/>
              </p:nvGrpSpPr>
              <p:grpSpPr>
                <a:xfrm>
                  <a:off x="7850358" y="4023090"/>
                  <a:ext cx="3381375" cy="2477526"/>
                  <a:chOff x="7850358" y="4239541"/>
                  <a:chExt cx="3381375" cy="2477526"/>
                </a:xfrm>
              </p:grpSpPr>
              <p:sp>
                <p:nvSpPr>
                  <p:cNvPr id="163" name="正方形/長方形 162">
                    <a:extLst>
                      <a:ext uri="{FF2B5EF4-FFF2-40B4-BE49-F238E27FC236}">
                        <a16:creationId xmlns:a16="http://schemas.microsoft.com/office/drawing/2014/main" id="{35AB3258-6179-CABA-F4DA-5430CED0D2E1}"/>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4" name="Picture 4" descr="秋田犬のイラスト">
                    <a:extLst>
                      <a:ext uri="{FF2B5EF4-FFF2-40B4-BE49-F238E27FC236}">
                        <a16:creationId xmlns:a16="http://schemas.microsoft.com/office/drawing/2014/main" id="{867D1BB2-629D-0020-5AD5-B78A52A01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162" name="Picture 6" descr="犬のイラスト・戌年">
                  <a:extLst>
                    <a:ext uri="{FF2B5EF4-FFF2-40B4-BE49-F238E27FC236}">
                      <a16:creationId xmlns:a16="http://schemas.microsoft.com/office/drawing/2014/main" id="{786B4242-D3A0-879E-E2DC-C49199868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直線コネクタ 146">
                <a:extLst>
                  <a:ext uri="{FF2B5EF4-FFF2-40B4-BE49-F238E27FC236}">
                    <a16:creationId xmlns:a16="http://schemas.microsoft.com/office/drawing/2014/main" id="{0F8A62D7-5CC3-137F-84C2-ED63F3A82AE0}"/>
                  </a:ext>
                </a:extLst>
              </p:cNvPr>
              <p:cNvCxnSpPr/>
              <p:nvPr/>
            </p:nvCxnSpPr>
            <p:spPr>
              <a:xfrm>
                <a:off x="7242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48" name="直線コネクタ 147">
                <a:extLst>
                  <a:ext uri="{FF2B5EF4-FFF2-40B4-BE49-F238E27FC236}">
                    <a16:creationId xmlns:a16="http://schemas.microsoft.com/office/drawing/2014/main" id="{A938AF1B-7FAE-DE68-586D-F0E93404C152}"/>
                  </a:ext>
                </a:extLst>
              </p:cNvPr>
              <p:cNvCxnSpPr/>
              <p:nvPr/>
            </p:nvCxnSpPr>
            <p:spPr>
              <a:xfrm>
                <a:off x="1033249"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49" name="直線コネクタ 148">
                <a:extLst>
                  <a:ext uri="{FF2B5EF4-FFF2-40B4-BE49-F238E27FC236}">
                    <a16:creationId xmlns:a16="http://schemas.microsoft.com/office/drawing/2014/main" id="{17A91518-98CB-3D7D-EAF7-CA1B4ADE9080}"/>
                  </a:ext>
                </a:extLst>
              </p:cNvPr>
              <p:cNvCxnSpPr/>
              <p:nvPr/>
            </p:nvCxnSpPr>
            <p:spPr>
              <a:xfrm>
                <a:off x="1333817"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50" name="直線コネクタ 149">
                <a:extLst>
                  <a:ext uri="{FF2B5EF4-FFF2-40B4-BE49-F238E27FC236}">
                    <a16:creationId xmlns:a16="http://schemas.microsoft.com/office/drawing/2014/main" id="{38EFFB38-E812-A7D6-95BE-B2A900D8254E}"/>
                  </a:ext>
                </a:extLst>
              </p:cNvPr>
              <p:cNvCxnSpPr/>
              <p:nvPr/>
            </p:nvCxnSpPr>
            <p:spPr>
              <a:xfrm>
                <a:off x="1634384"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51" name="直線コネクタ 150">
                <a:extLst>
                  <a:ext uri="{FF2B5EF4-FFF2-40B4-BE49-F238E27FC236}">
                    <a16:creationId xmlns:a16="http://schemas.microsoft.com/office/drawing/2014/main" id="{4CDC496A-1C5E-AD3C-EC8A-7F9B7F9D69B1}"/>
                  </a:ext>
                </a:extLst>
              </p:cNvPr>
              <p:cNvCxnSpPr/>
              <p:nvPr/>
            </p:nvCxnSpPr>
            <p:spPr>
              <a:xfrm>
                <a:off x="19434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52" name="直線コネクタ 151">
                <a:extLst>
                  <a:ext uri="{FF2B5EF4-FFF2-40B4-BE49-F238E27FC236}">
                    <a16:creationId xmlns:a16="http://schemas.microsoft.com/office/drawing/2014/main" id="{54FECF91-3F4A-ABF2-D343-25FCBF707123}"/>
                  </a:ext>
                </a:extLst>
              </p:cNvPr>
              <p:cNvCxnSpPr/>
              <p:nvPr/>
            </p:nvCxnSpPr>
            <p:spPr>
              <a:xfrm>
                <a:off x="2519150"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53" name="直線コネクタ 152">
                <a:extLst>
                  <a:ext uri="{FF2B5EF4-FFF2-40B4-BE49-F238E27FC236}">
                    <a16:creationId xmlns:a16="http://schemas.microsoft.com/office/drawing/2014/main" id="{0B7221DE-E966-ECFF-CB4C-086C7433D001}"/>
                  </a:ext>
                </a:extLst>
              </p:cNvPr>
              <p:cNvCxnSpPr/>
              <p:nvPr/>
            </p:nvCxnSpPr>
            <p:spPr>
              <a:xfrm>
                <a:off x="2807185"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54" name="直線コネクタ 153">
                <a:extLst>
                  <a:ext uri="{FF2B5EF4-FFF2-40B4-BE49-F238E27FC236}">
                    <a16:creationId xmlns:a16="http://schemas.microsoft.com/office/drawing/2014/main" id="{3C3CC3DD-D87C-A2DF-1B37-221055F3F396}"/>
                  </a:ext>
                </a:extLst>
              </p:cNvPr>
              <p:cNvCxnSpPr/>
              <p:nvPr/>
            </p:nvCxnSpPr>
            <p:spPr>
              <a:xfrm>
                <a:off x="2231283"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55" name="直線コネクタ 154">
                <a:extLst>
                  <a:ext uri="{FF2B5EF4-FFF2-40B4-BE49-F238E27FC236}">
                    <a16:creationId xmlns:a16="http://schemas.microsoft.com/office/drawing/2014/main" id="{E35EF2FD-E127-9C11-05BE-158CF8488D0C}"/>
                  </a:ext>
                </a:extLst>
              </p:cNvPr>
              <p:cNvCxnSpPr>
                <a:cxnSpLocks/>
              </p:cNvCxnSpPr>
              <p:nvPr/>
            </p:nvCxnSpPr>
            <p:spPr>
              <a:xfrm flipH="1">
                <a:off x="428052" y="291156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56" name="直線コネクタ 155">
                <a:extLst>
                  <a:ext uri="{FF2B5EF4-FFF2-40B4-BE49-F238E27FC236}">
                    <a16:creationId xmlns:a16="http://schemas.microsoft.com/office/drawing/2014/main" id="{9A1D681E-EB12-38BC-0479-D9163CB83121}"/>
                  </a:ext>
                </a:extLst>
              </p:cNvPr>
              <p:cNvCxnSpPr>
                <a:cxnSpLocks/>
              </p:cNvCxnSpPr>
              <p:nvPr/>
            </p:nvCxnSpPr>
            <p:spPr>
              <a:xfrm flipH="1">
                <a:off x="425688" y="3732834"/>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57" name="直線コネクタ 156">
                <a:extLst>
                  <a:ext uri="{FF2B5EF4-FFF2-40B4-BE49-F238E27FC236}">
                    <a16:creationId xmlns:a16="http://schemas.microsoft.com/office/drawing/2014/main" id="{AD651CF4-6A69-C297-C8B7-5A8DE3643444}"/>
                  </a:ext>
                </a:extLst>
              </p:cNvPr>
              <p:cNvCxnSpPr>
                <a:cxnSpLocks/>
              </p:cNvCxnSpPr>
              <p:nvPr/>
            </p:nvCxnSpPr>
            <p:spPr>
              <a:xfrm flipH="1">
                <a:off x="425689" y="4012370"/>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58" name="直線コネクタ 157">
                <a:extLst>
                  <a:ext uri="{FF2B5EF4-FFF2-40B4-BE49-F238E27FC236}">
                    <a16:creationId xmlns:a16="http://schemas.microsoft.com/office/drawing/2014/main" id="{B8F49B54-8E56-63D9-C481-ECC4A096344D}"/>
                  </a:ext>
                </a:extLst>
              </p:cNvPr>
              <p:cNvCxnSpPr>
                <a:cxnSpLocks/>
              </p:cNvCxnSpPr>
              <p:nvPr/>
            </p:nvCxnSpPr>
            <p:spPr>
              <a:xfrm flipH="1">
                <a:off x="428052" y="4300101"/>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59" name="直線コネクタ 158">
                <a:extLst>
                  <a:ext uri="{FF2B5EF4-FFF2-40B4-BE49-F238E27FC236}">
                    <a16:creationId xmlns:a16="http://schemas.microsoft.com/office/drawing/2014/main" id="{5EBA6728-5B29-AA05-B9C1-F6683BC855AA}"/>
                  </a:ext>
                </a:extLst>
              </p:cNvPr>
              <p:cNvCxnSpPr>
                <a:cxnSpLocks/>
              </p:cNvCxnSpPr>
              <p:nvPr/>
            </p:nvCxnSpPr>
            <p:spPr>
              <a:xfrm flipH="1">
                <a:off x="425687" y="318529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60" name="直線コネクタ 159">
                <a:extLst>
                  <a:ext uri="{FF2B5EF4-FFF2-40B4-BE49-F238E27FC236}">
                    <a16:creationId xmlns:a16="http://schemas.microsoft.com/office/drawing/2014/main" id="{222E0FFC-DB0D-35A0-0686-ABC3DCD1C498}"/>
                  </a:ext>
                </a:extLst>
              </p:cNvPr>
              <p:cNvCxnSpPr>
                <a:cxnSpLocks/>
              </p:cNvCxnSpPr>
              <p:nvPr/>
            </p:nvCxnSpPr>
            <p:spPr>
              <a:xfrm flipH="1">
                <a:off x="425687" y="3453434"/>
                <a:ext cx="2676687" cy="0"/>
              </a:xfrm>
              <a:prstGeom prst="line">
                <a:avLst/>
              </a:prstGeom>
            </p:spPr>
            <p:style>
              <a:lnRef idx="1">
                <a:schemeClr val="dk1"/>
              </a:lnRef>
              <a:fillRef idx="0">
                <a:schemeClr val="dk1"/>
              </a:fillRef>
              <a:effectRef idx="0">
                <a:schemeClr val="dk1"/>
              </a:effectRef>
              <a:fontRef idx="minor">
                <a:schemeClr val="tx1"/>
              </a:fontRef>
            </p:style>
          </p:cxnSp>
        </p:grpSp>
        <p:sp>
          <p:nvSpPr>
            <p:cNvPr id="144" name="正方形/長方形 143">
              <a:extLst>
                <a:ext uri="{FF2B5EF4-FFF2-40B4-BE49-F238E27FC236}">
                  <a16:creationId xmlns:a16="http://schemas.microsoft.com/office/drawing/2014/main" id="{E400C2F2-4595-882F-0BAF-341A80AECCA2}"/>
                </a:ext>
              </a:extLst>
            </p:cNvPr>
            <p:cNvSpPr/>
            <p:nvPr/>
          </p:nvSpPr>
          <p:spPr>
            <a:xfrm>
              <a:off x="4657850" y="1470894"/>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376BD701-591A-9AE3-C327-C40B3684636E}"/>
                </a:ext>
              </a:extLst>
            </p:cNvPr>
            <p:cNvSpPr/>
            <p:nvPr/>
          </p:nvSpPr>
          <p:spPr>
            <a:xfrm>
              <a:off x="5920957" y="1424356"/>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a:extLst>
              <a:ext uri="{FF2B5EF4-FFF2-40B4-BE49-F238E27FC236}">
                <a16:creationId xmlns:a16="http://schemas.microsoft.com/office/drawing/2014/main" id="{A5BD47AF-DE05-8E3F-B347-D795F0367C4C}"/>
              </a:ext>
            </a:extLst>
          </p:cNvPr>
          <p:cNvSpPr/>
          <p:nvPr/>
        </p:nvSpPr>
        <p:spPr>
          <a:xfrm>
            <a:off x="4023992" y="3585009"/>
            <a:ext cx="3186311" cy="25774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55647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4F529-827F-E1A7-EA32-74C174AFEAFA}"/>
            </a:ext>
          </a:extLst>
        </p:cNvPr>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CFA7DCCF-A5E7-49BF-1704-908E626F0183}"/>
              </a:ext>
            </a:extLst>
          </p:cNvPr>
          <p:cNvGrpSpPr/>
          <p:nvPr/>
        </p:nvGrpSpPr>
        <p:grpSpPr>
          <a:xfrm>
            <a:off x="414205" y="422580"/>
            <a:ext cx="11363590" cy="646332"/>
            <a:chOff x="2499783" y="427866"/>
            <a:chExt cx="11363590" cy="646332"/>
          </a:xfrm>
        </p:grpSpPr>
        <p:sp>
          <p:nvSpPr>
            <p:cNvPr id="9" name="正方形/長方形 8">
              <a:extLst>
                <a:ext uri="{FF2B5EF4-FFF2-40B4-BE49-F238E27FC236}">
                  <a16:creationId xmlns:a16="http://schemas.microsoft.com/office/drawing/2014/main" id="{22E9119A-C36E-085A-BA83-3AB655327FCB}"/>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CA0EA549-2CD7-F540-8CBB-C1D1C7A3B42B}"/>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の仕組み　－クラスの確率－</a:t>
              </a:r>
              <a:endParaRPr kumimoji="1" lang="en-US" altLang="ja-JP" sz="3200" b="1" dirty="0">
                <a:latin typeface="ＭＳ Ｐゴシック" panose="020B0600070205080204" pitchFamily="50" charset="-128"/>
                <a:ea typeface="ＭＳ Ｐゴシック" panose="020B0600070205080204" pitchFamily="50" charset="-128"/>
              </a:endParaRPr>
            </a:p>
          </p:txBody>
        </p:sp>
      </p:grpSp>
      <p:grpSp>
        <p:nvGrpSpPr>
          <p:cNvPr id="56" name="グループ化 55">
            <a:extLst>
              <a:ext uri="{FF2B5EF4-FFF2-40B4-BE49-F238E27FC236}">
                <a16:creationId xmlns:a16="http://schemas.microsoft.com/office/drawing/2014/main" id="{E4DB693E-EDBF-AF5F-DC2F-F1EED915E98E}"/>
              </a:ext>
            </a:extLst>
          </p:cNvPr>
          <p:cNvGrpSpPr/>
          <p:nvPr/>
        </p:nvGrpSpPr>
        <p:grpSpPr>
          <a:xfrm>
            <a:off x="7628003" y="3429000"/>
            <a:ext cx="3926937" cy="2888503"/>
            <a:chOff x="4242703" y="3732834"/>
            <a:chExt cx="2782126" cy="2046424"/>
          </a:xfrm>
        </p:grpSpPr>
        <p:grpSp>
          <p:nvGrpSpPr>
            <p:cNvPr id="32" name="グループ化 31">
              <a:extLst>
                <a:ext uri="{FF2B5EF4-FFF2-40B4-BE49-F238E27FC236}">
                  <a16:creationId xmlns:a16="http://schemas.microsoft.com/office/drawing/2014/main" id="{EC30F5A4-C4AC-3884-A743-AE674A81A7C7}"/>
                </a:ext>
              </a:extLst>
            </p:cNvPr>
            <p:cNvGrpSpPr/>
            <p:nvPr/>
          </p:nvGrpSpPr>
          <p:grpSpPr>
            <a:xfrm>
              <a:off x="4242703" y="3732834"/>
              <a:ext cx="2782126" cy="2046424"/>
              <a:chOff x="4399833" y="3814896"/>
              <a:chExt cx="2679052" cy="1970607"/>
            </a:xfrm>
          </p:grpSpPr>
          <p:grpSp>
            <p:nvGrpSpPr>
              <p:cNvPr id="33" name="グループ化 32">
                <a:extLst>
                  <a:ext uri="{FF2B5EF4-FFF2-40B4-BE49-F238E27FC236}">
                    <a16:creationId xmlns:a16="http://schemas.microsoft.com/office/drawing/2014/main" id="{76FD0149-4D11-DA06-4872-F02F768A1E1A}"/>
                  </a:ext>
                </a:extLst>
              </p:cNvPr>
              <p:cNvGrpSpPr/>
              <p:nvPr/>
            </p:nvGrpSpPr>
            <p:grpSpPr>
              <a:xfrm>
                <a:off x="4399835" y="3818407"/>
                <a:ext cx="2679050" cy="1962933"/>
                <a:chOff x="7850358" y="4023090"/>
                <a:chExt cx="3381375" cy="2477526"/>
              </a:xfrm>
            </p:grpSpPr>
            <p:grpSp>
              <p:nvGrpSpPr>
                <p:cNvPr id="48" name="グループ化 47">
                  <a:extLst>
                    <a:ext uri="{FF2B5EF4-FFF2-40B4-BE49-F238E27FC236}">
                      <a16:creationId xmlns:a16="http://schemas.microsoft.com/office/drawing/2014/main" id="{196D0B19-E696-1E22-5C6E-E12BB5715D55}"/>
                    </a:ext>
                  </a:extLst>
                </p:cNvPr>
                <p:cNvGrpSpPr/>
                <p:nvPr/>
              </p:nvGrpSpPr>
              <p:grpSpPr>
                <a:xfrm>
                  <a:off x="7850358" y="4023090"/>
                  <a:ext cx="3381375" cy="2477526"/>
                  <a:chOff x="7850358" y="4239541"/>
                  <a:chExt cx="3381375" cy="2477526"/>
                </a:xfrm>
              </p:grpSpPr>
              <p:sp>
                <p:nvSpPr>
                  <p:cNvPr id="50" name="正方形/長方形 49">
                    <a:extLst>
                      <a:ext uri="{FF2B5EF4-FFF2-40B4-BE49-F238E27FC236}">
                        <a16:creationId xmlns:a16="http://schemas.microsoft.com/office/drawing/2014/main" id="{95FC36A8-2EB7-B094-639B-5EBDA53F1CC0}"/>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1" name="Picture 4" descr="秋田犬のイラスト">
                    <a:extLst>
                      <a:ext uri="{FF2B5EF4-FFF2-40B4-BE49-F238E27FC236}">
                        <a16:creationId xmlns:a16="http://schemas.microsoft.com/office/drawing/2014/main" id="{16BC8F15-5B3D-9E52-B842-BA64A7620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49" name="Picture 6" descr="犬のイラスト・戌年">
                  <a:extLst>
                    <a:ext uri="{FF2B5EF4-FFF2-40B4-BE49-F238E27FC236}">
                      <a16:creationId xmlns:a16="http://schemas.microsoft.com/office/drawing/2014/main" id="{E27BD498-6EA8-22C9-4087-22B97B787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直線コネクタ 33">
                <a:extLst>
                  <a:ext uri="{FF2B5EF4-FFF2-40B4-BE49-F238E27FC236}">
                    <a16:creationId xmlns:a16="http://schemas.microsoft.com/office/drawing/2014/main" id="{4FC4160C-F229-2E13-4205-E59A4FF19F74}"/>
                  </a:ext>
                </a:extLst>
              </p:cNvPr>
              <p:cNvCxnSpPr/>
              <p:nvPr/>
            </p:nvCxnSpPr>
            <p:spPr>
              <a:xfrm>
                <a:off x="4698362"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1A148F2C-F7AD-D73A-0B5B-A070136DCFF2}"/>
                  </a:ext>
                </a:extLst>
              </p:cNvPr>
              <p:cNvCxnSpPr/>
              <p:nvPr/>
            </p:nvCxnSpPr>
            <p:spPr>
              <a:xfrm>
                <a:off x="5007395"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A1260717-FB6E-4CD0-D9CD-F387876069ED}"/>
                  </a:ext>
                </a:extLst>
              </p:cNvPr>
              <p:cNvCxnSpPr/>
              <p:nvPr/>
            </p:nvCxnSpPr>
            <p:spPr>
              <a:xfrm>
                <a:off x="5307963" y="3822570"/>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CFED5720-925E-1E8E-65B7-D90292721D60}"/>
                  </a:ext>
                </a:extLst>
              </p:cNvPr>
              <p:cNvCxnSpPr/>
              <p:nvPr/>
            </p:nvCxnSpPr>
            <p:spPr>
              <a:xfrm>
                <a:off x="5608530"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4C97706D-EFA5-22EF-D90A-525F9912A029}"/>
                  </a:ext>
                </a:extLst>
              </p:cNvPr>
              <p:cNvCxnSpPr/>
              <p:nvPr/>
            </p:nvCxnSpPr>
            <p:spPr>
              <a:xfrm>
                <a:off x="5917562"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5C0F05F3-3B48-4854-AA95-A595F9880262}"/>
                  </a:ext>
                </a:extLst>
              </p:cNvPr>
              <p:cNvCxnSpPr/>
              <p:nvPr/>
            </p:nvCxnSpPr>
            <p:spPr>
              <a:xfrm>
                <a:off x="6493296"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9C77669F-548F-4B9B-822A-4BF81C3CC813}"/>
                  </a:ext>
                </a:extLst>
              </p:cNvPr>
              <p:cNvCxnSpPr/>
              <p:nvPr/>
            </p:nvCxnSpPr>
            <p:spPr>
              <a:xfrm>
                <a:off x="6781331" y="3822570"/>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5192C9B9-7BD6-A187-CE2D-733FBDCCA6A7}"/>
                  </a:ext>
                </a:extLst>
              </p:cNvPr>
              <p:cNvCxnSpPr/>
              <p:nvPr/>
            </p:nvCxnSpPr>
            <p:spPr>
              <a:xfrm>
                <a:off x="6205429"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AFD34612-0E45-7532-81C4-D157A1E7ACD8}"/>
                  </a:ext>
                </a:extLst>
              </p:cNvPr>
              <p:cNvCxnSpPr>
                <a:cxnSpLocks/>
              </p:cNvCxnSpPr>
              <p:nvPr/>
            </p:nvCxnSpPr>
            <p:spPr>
              <a:xfrm flipH="1">
                <a:off x="4402198" y="410910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4305BB3F-E157-D00F-5417-E74674AF1997}"/>
                  </a:ext>
                </a:extLst>
              </p:cNvPr>
              <p:cNvCxnSpPr>
                <a:cxnSpLocks/>
              </p:cNvCxnSpPr>
              <p:nvPr/>
            </p:nvCxnSpPr>
            <p:spPr>
              <a:xfrm flipH="1">
                <a:off x="4399834" y="4930369"/>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4" name="直線コネクタ 43">
                <a:extLst>
                  <a:ext uri="{FF2B5EF4-FFF2-40B4-BE49-F238E27FC236}">
                    <a16:creationId xmlns:a16="http://schemas.microsoft.com/office/drawing/2014/main" id="{8B432BD3-D427-AF72-ECE0-4A45F935163A}"/>
                  </a:ext>
                </a:extLst>
              </p:cNvPr>
              <p:cNvCxnSpPr>
                <a:cxnSpLocks/>
              </p:cNvCxnSpPr>
              <p:nvPr/>
            </p:nvCxnSpPr>
            <p:spPr>
              <a:xfrm flipH="1">
                <a:off x="4399835" y="5209905"/>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B95661E0-B39D-D597-C40E-4310FDDEE4AA}"/>
                  </a:ext>
                </a:extLst>
              </p:cNvPr>
              <p:cNvCxnSpPr>
                <a:cxnSpLocks/>
              </p:cNvCxnSpPr>
              <p:nvPr/>
            </p:nvCxnSpPr>
            <p:spPr>
              <a:xfrm flipH="1">
                <a:off x="4402198" y="5497636"/>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6" name="直線コネクタ 45">
                <a:extLst>
                  <a:ext uri="{FF2B5EF4-FFF2-40B4-BE49-F238E27FC236}">
                    <a16:creationId xmlns:a16="http://schemas.microsoft.com/office/drawing/2014/main" id="{82414D42-B134-82E9-E331-F41D5A87585E}"/>
                  </a:ext>
                </a:extLst>
              </p:cNvPr>
              <p:cNvCxnSpPr>
                <a:cxnSpLocks/>
              </p:cNvCxnSpPr>
              <p:nvPr/>
            </p:nvCxnSpPr>
            <p:spPr>
              <a:xfrm flipH="1">
                <a:off x="4399833" y="438282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7" name="直線コネクタ 46">
                <a:extLst>
                  <a:ext uri="{FF2B5EF4-FFF2-40B4-BE49-F238E27FC236}">
                    <a16:creationId xmlns:a16="http://schemas.microsoft.com/office/drawing/2014/main" id="{ED5BF327-107C-0F2D-A792-B361ED762E99}"/>
                  </a:ext>
                </a:extLst>
              </p:cNvPr>
              <p:cNvCxnSpPr>
                <a:cxnSpLocks/>
              </p:cNvCxnSpPr>
              <p:nvPr/>
            </p:nvCxnSpPr>
            <p:spPr>
              <a:xfrm flipH="1">
                <a:off x="4399833" y="4650969"/>
                <a:ext cx="2676687" cy="0"/>
              </a:xfrm>
              <a:prstGeom prst="line">
                <a:avLst/>
              </a:prstGeom>
            </p:spPr>
            <p:style>
              <a:lnRef idx="1">
                <a:schemeClr val="dk1"/>
              </a:lnRef>
              <a:fillRef idx="0">
                <a:schemeClr val="dk1"/>
              </a:fillRef>
              <a:effectRef idx="0">
                <a:schemeClr val="dk1"/>
              </a:effectRef>
              <a:fontRef idx="minor">
                <a:schemeClr val="tx1"/>
              </a:fontRef>
            </p:style>
          </p:cxnSp>
        </p:grpSp>
        <p:sp>
          <p:nvSpPr>
            <p:cNvPr id="53" name="正方形/長方形 52">
              <a:extLst>
                <a:ext uri="{FF2B5EF4-FFF2-40B4-BE49-F238E27FC236}">
                  <a16:creationId xmlns:a16="http://schemas.microsoft.com/office/drawing/2014/main" id="{FAFE996D-7208-1C2D-0C80-16C70EB8D9D9}"/>
                </a:ext>
              </a:extLst>
            </p:cNvPr>
            <p:cNvSpPr/>
            <p:nvPr/>
          </p:nvSpPr>
          <p:spPr>
            <a:xfrm>
              <a:off x="4552718" y="4322617"/>
              <a:ext cx="951436" cy="862544"/>
            </a:xfrm>
            <a:prstGeom prst="rect">
              <a:avLst/>
            </a:prstGeom>
            <a:solidFill>
              <a:srgbClr val="EF7777">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4A8B3BB5-F95A-44E1-C296-A03854C8E3A1}"/>
                </a:ext>
              </a:extLst>
            </p:cNvPr>
            <p:cNvSpPr/>
            <p:nvPr/>
          </p:nvSpPr>
          <p:spPr>
            <a:xfrm>
              <a:off x="5813889" y="4315692"/>
              <a:ext cx="908187" cy="862544"/>
            </a:xfrm>
            <a:prstGeom prst="rect">
              <a:avLst/>
            </a:prstGeom>
            <a:solidFill>
              <a:srgbClr val="7B9BE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sp>
        <p:nvSpPr>
          <p:cNvPr id="57" name="テキスト ボックス 56">
            <a:extLst>
              <a:ext uri="{FF2B5EF4-FFF2-40B4-BE49-F238E27FC236}">
                <a16:creationId xmlns:a16="http://schemas.microsoft.com/office/drawing/2014/main" id="{3C587210-9C8D-2147-B1B2-13575F3EE7C0}"/>
              </a:ext>
            </a:extLst>
          </p:cNvPr>
          <p:cNvSpPr txBox="1"/>
          <p:nvPr/>
        </p:nvSpPr>
        <p:spPr>
          <a:xfrm>
            <a:off x="475269" y="1254176"/>
            <a:ext cx="11079671" cy="954107"/>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a:t>
            </a:r>
            <a:r>
              <a:rPr lang="ja-JP" altLang="en-US" sz="2800" u="sng" dirty="0">
                <a:latin typeface="ＭＳ Ｐゴシック" panose="020B0600070205080204" pitchFamily="50" charset="-128"/>
                <a:ea typeface="ＭＳ Ｐゴシック" panose="020B0600070205080204" pitchFamily="50" charset="-128"/>
              </a:rPr>
              <a:t>クラスの確率とは？</a:t>
            </a:r>
            <a:endParaRPr lang="en-US" altLang="ja-JP" sz="2800" u="sng"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→各正方形の中で、どのクラスに所属しているかの確率</a:t>
            </a:r>
          </a:p>
        </p:txBody>
      </p:sp>
      <p:sp>
        <p:nvSpPr>
          <p:cNvPr id="58" name="正方形/長方形 57">
            <a:extLst>
              <a:ext uri="{FF2B5EF4-FFF2-40B4-BE49-F238E27FC236}">
                <a16:creationId xmlns:a16="http://schemas.microsoft.com/office/drawing/2014/main" id="{62437A71-5A3E-8921-068D-EA4C24B7D0ED}"/>
              </a:ext>
            </a:extLst>
          </p:cNvPr>
          <p:cNvSpPr/>
          <p:nvPr/>
        </p:nvSpPr>
        <p:spPr>
          <a:xfrm>
            <a:off x="8512886" y="4247779"/>
            <a:ext cx="443952" cy="3928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吹き出し: 角を丸めた四角形 58">
            <a:extLst>
              <a:ext uri="{FF2B5EF4-FFF2-40B4-BE49-F238E27FC236}">
                <a16:creationId xmlns:a16="http://schemas.microsoft.com/office/drawing/2014/main" id="{572C004C-E455-A3C7-377B-994E1F8C8ABC}"/>
              </a:ext>
            </a:extLst>
          </p:cNvPr>
          <p:cNvSpPr/>
          <p:nvPr/>
        </p:nvSpPr>
        <p:spPr>
          <a:xfrm>
            <a:off x="1606205" y="3587924"/>
            <a:ext cx="4392577" cy="2307625"/>
          </a:xfrm>
          <a:prstGeom prst="wedgeRoundRectCallout">
            <a:avLst>
              <a:gd name="adj1" fmla="val 106013"/>
              <a:gd name="adj2" fmla="val -1468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kumimoji="1" lang="ja-JP" altLang="en-US" sz="2000" dirty="0">
                <a:latin typeface="ＭＳ Ｐゴシック" panose="020B0600070205080204" pitchFamily="50" charset="-128"/>
                <a:ea typeface="ＭＳ Ｐゴシック" panose="020B0600070205080204" pitchFamily="50" charset="-128"/>
              </a:rPr>
              <a:t>（例）</a:t>
            </a:r>
            <a:endParaRPr kumimoji="1" lang="en-US" altLang="ja-JP" sz="2000" dirty="0">
              <a:latin typeface="ＭＳ Ｐゴシック" panose="020B0600070205080204" pitchFamily="50" charset="-128"/>
              <a:ea typeface="ＭＳ Ｐゴシック" panose="020B0600070205080204" pitchFamily="50" charset="-128"/>
            </a:endParaRPr>
          </a:p>
          <a:p>
            <a:pPr algn="ctr"/>
            <a:r>
              <a:rPr kumimoji="1" lang="ja-JP" altLang="en-US" sz="2000" dirty="0">
                <a:latin typeface="ＭＳ Ｐゴシック" panose="020B0600070205080204" pitchFamily="50" charset="-128"/>
                <a:ea typeface="ＭＳ Ｐゴシック" panose="020B0600070205080204" pitchFamily="50" charset="-128"/>
              </a:rPr>
              <a:t>うさぎである確率 ：　０．２５</a:t>
            </a:r>
            <a:endParaRPr kumimoji="1" lang="en-US" altLang="ja-JP" sz="2000" dirty="0">
              <a:latin typeface="ＭＳ Ｐゴシック" panose="020B0600070205080204" pitchFamily="50" charset="-128"/>
              <a:ea typeface="ＭＳ Ｐゴシック" panose="020B0600070205080204" pitchFamily="50" charset="-128"/>
            </a:endParaRPr>
          </a:p>
          <a:p>
            <a:pPr algn="ctr"/>
            <a:r>
              <a:rPr kumimoji="1" lang="ja-JP" altLang="en-US" sz="2000" dirty="0">
                <a:latin typeface="ＭＳ Ｐゴシック" panose="020B0600070205080204" pitchFamily="50" charset="-128"/>
                <a:ea typeface="ＭＳ Ｐゴシック" panose="020B0600070205080204" pitchFamily="50" charset="-128"/>
              </a:rPr>
              <a:t>キリンである確率：  ０．０９</a:t>
            </a:r>
            <a:endParaRPr kumimoji="1" lang="en-US" altLang="ja-JP" sz="2000" dirty="0">
              <a:latin typeface="ＭＳ Ｐゴシック" panose="020B0600070205080204" pitchFamily="50" charset="-128"/>
              <a:ea typeface="ＭＳ Ｐゴシック" panose="020B0600070205080204" pitchFamily="50" charset="-128"/>
            </a:endParaRPr>
          </a:p>
          <a:p>
            <a:pPr algn="ctr"/>
            <a:r>
              <a:rPr kumimoji="1" lang="ja-JP" altLang="en-US" sz="2000" dirty="0">
                <a:solidFill>
                  <a:srgbClr val="FF0000"/>
                </a:solidFill>
                <a:latin typeface="ＭＳ Ｐゴシック" panose="020B0600070205080204" pitchFamily="50" charset="-128"/>
                <a:ea typeface="ＭＳ Ｐゴシック" panose="020B0600070205080204" pitchFamily="50" charset="-128"/>
              </a:rPr>
              <a:t>犬である確率     ：  ０．６５</a:t>
            </a:r>
            <a:endParaRPr kumimoji="1" lang="en-US" altLang="ja-JP" sz="2000" dirty="0">
              <a:solidFill>
                <a:srgbClr val="FF0000"/>
              </a:solidFill>
              <a:latin typeface="ＭＳ Ｐゴシック" panose="020B0600070205080204" pitchFamily="50" charset="-128"/>
              <a:ea typeface="ＭＳ Ｐゴシック" panose="020B0600070205080204" pitchFamily="50" charset="-128"/>
            </a:endParaRPr>
          </a:p>
          <a:p>
            <a:pPr algn="ctr"/>
            <a:r>
              <a:rPr kumimoji="1" lang="ja-JP" altLang="en-US" sz="2000" dirty="0">
                <a:latin typeface="ＭＳ Ｐゴシック" panose="020B0600070205080204" pitchFamily="50" charset="-128"/>
                <a:ea typeface="ＭＳ Ｐゴシック" panose="020B0600070205080204" pitchFamily="50" charset="-128"/>
              </a:rPr>
              <a:t>リンゴである確率：　０．０１</a:t>
            </a:r>
            <a:endParaRPr kumimoji="1" lang="en-US" altLang="ja-JP" sz="2000" dirty="0">
              <a:latin typeface="ＭＳ Ｐゴシック" panose="020B0600070205080204" pitchFamily="50" charset="-128"/>
              <a:ea typeface="ＭＳ Ｐゴシック" panose="020B0600070205080204" pitchFamily="50" charset="-128"/>
            </a:endParaRPr>
          </a:p>
          <a:p>
            <a:pPr algn="ctr"/>
            <a:r>
              <a:rPr kumimoji="1" lang="ja-JP" altLang="en-US" sz="2000" dirty="0">
                <a:latin typeface="ＭＳ Ｐゴシック" panose="020B0600070205080204" pitchFamily="50" charset="-128"/>
                <a:ea typeface="ＭＳ Ｐゴシック" panose="020B0600070205080204" pitchFamily="50" charset="-128"/>
              </a:rPr>
              <a:t>↓</a:t>
            </a:r>
            <a:endParaRPr kumimoji="1" lang="en-US" altLang="ja-JP" sz="2000" dirty="0">
              <a:latin typeface="ＭＳ Ｐゴシック" panose="020B0600070205080204" pitchFamily="50" charset="-128"/>
              <a:ea typeface="ＭＳ Ｐゴシック" panose="020B0600070205080204" pitchFamily="50" charset="-128"/>
            </a:endParaRPr>
          </a:p>
          <a:p>
            <a:pPr algn="ctr"/>
            <a:r>
              <a:rPr kumimoji="1" lang="ja-JP" altLang="en-US" sz="2000" dirty="0">
                <a:latin typeface="ＭＳ Ｐゴシック" panose="020B0600070205080204" pitchFamily="50" charset="-128"/>
                <a:ea typeface="ＭＳ Ｐゴシック" panose="020B0600070205080204" pitchFamily="50" charset="-128"/>
              </a:rPr>
              <a:t>犬である可能性が高い</a:t>
            </a:r>
          </a:p>
        </p:txBody>
      </p:sp>
      <p:sp>
        <p:nvSpPr>
          <p:cNvPr id="60" name="テキスト ボックス 59">
            <a:extLst>
              <a:ext uri="{FF2B5EF4-FFF2-40B4-BE49-F238E27FC236}">
                <a16:creationId xmlns:a16="http://schemas.microsoft.com/office/drawing/2014/main" id="{3FE2F21B-49B1-780E-8685-159C0758F646}"/>
              </a:ext>
            </a:extLst>
          </p:cNvPr>
          <p:cNvSpPr txBox="1"/>
          <p:nvPr/>
        </p:nvSpPr>
        <p:spPr>
          <a:xfrm>
            <a:off x="475269" y="2508085"/>
            <a:ext cx="11076201" cy="523220"/>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・例えば、うさぎ、キリン、犬、リンゴの</a:t>
            </a:r>
            <a:r>
              <a:rPr lang="en-US" altLang="ja-JP" sz="2800" dirty="0">
                <a:latin typeface="ＭＳ Ｐゴシック" panose="020B0600070205080204" pitchFamily="50" charset="-128"/>
                <a:ea typeface="ＭＳ Ｐゴシック" panose="020B0600070205080204" pitchFamily="50" charset="-128"/>
              </a:rPr>
              <a:t>4</a:t>
            </a:r>
            <a:r>
              <a:rPr lang="ja-JP" altLang="en-US" sz="2800" dirty="0">
                <a:latin typeface="ＭＳ Ｐゴシック" panose="020B0600070205080204" pitchFamily="50" charset="-128"/>
                <a:ea typeface="ＭＳ Ｐゴシック" panose="020B0600070205080204" pitchFamily="50" charset="-128"/>
              </a:rPr>
              <a:t>つのクラスに分類すると、、、</a:t>
            </a:r>
            <a:endParaRPr lang="en-US" altLang="ja-JP"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691424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02050-52E0-5240-7B37-92AD9F6508E4}"/>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A1BCD73-4F9C-6C54-2EAC-FB09C41ED084}"/>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8D14D5EC-9B08-C7B9-9EA5-65A834DE9B8F}"/>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C8BC7E82-D635-925D-1CDB-C5852FF4735E}"/>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の仕組み</a:t>
              </a:r>
              <a:endParaRPr kumimoji="1" lang="en-US" altLang="ja-JP" sz="3200" b="1" dirty="0">
                <a:latin typeface="ＭＳ Ｐゴシック" panose="020B0600070205080204" pitchFamily="50" charset="-128"/>
                <a:ea typeface="ＭＳ Ｐゴシック" panose="020B0600070205080204" pitchFamily="50" charset="-128"/>
              </a:endParaRPr>
            </a:p>
          </p:txBody>
        </p:sp>
      </p:grpSp>
      <p:grpSp>
        <p:nvGrpSpPr>
          <p:cNvPr id="51" name="グループ化 50">
            <a:extLst>
              <a:ext uri="{FF2B5EF4-FFF2-40B4-BE49-F238E27FC236}">
                <a16:creationId xmlns:a16="http://schemas.microsoft.com/office/drawing/2014/main" id="{A5A7F7D0-7DD0-7EDB-B91F-910F6F590765}"/>
              </a:ext>
            </a:extLst>
          </p:cNvPr>
          <p:cNvGrpSpPr/>
          <p:nvPr/>
        </p:nvGrpSpPr>
        <p:grpSpPr>
          <a:xfrm>
            <a:off x="8508546" y="2231313"/>
            <a:ext cx="3269249" cy="2395372"/>
            <a:chOff x="7850358" y="4023090"/>
            <a:chExt cx="3381375" cy="2477526"/>
          </a:xfrm>
        </p:grpSpPr>
        <p:grpSp>
          <p:nvGrpSpPr>
            <p:cNvPr id="52" name="グループ化 51">
              <a:extLst>
                <a:ext uri="{FF2B5EF4-FFF2-40B4-BE49-F238E27FC236}">
                  <a16:creationId xmlns:a16="http://schemas.microsoft.com/office/drawing/2014/main" id="{4E35C629-AB4C-FC9E-C4EB-40A850DA55CE}"/>
                </a:ext>
              </a:extLst>
            </p:cNvPr>
            <p:cNvGrpSpPr/>
            <p:nvPr/>
          </p:nvGrpSpPr>
          <p:grpSpPr>
            <a:xfrm>
              <a:off x="7850358" y="4023090"/>
              <a:ext cx="3381375" cy="2477526"/>
              <a:chOff x="7850358" y="4023090"/>
              <a:chExt cx="3381375" cy="2477526"/>
            </a:xfrm>
          </p:grpSpPr>
          <p:grpSp>
            <p:nvGrpSpPr>
              <p:cNvPr id="55" name="グループ化 54">
                <a:extLst>
                  <a:ext uri="{FF2B5EF4-FFF2-40B4-BE49-F238E27FC236}">
                    <a16:creationId xmlns:a16="http://schemas.microsoft.com/office/drawing/2014/main" id="{E0F973AC-6162-1A95-D824-51257B6B0310}"/>
                  </a:ext>
                </a:extLst>
              </p:cNvPr>
              <p:cNvGrpSpPr/>
              <p:nvPr/>
            </p:nvGrpSpPr>
            <p:grpSpPr>
              <a:xfrm>
                <a:off x="7850358" y="4023090"/>
                <a:ext cx="3381375" cy="2477526"/>
                <a:chOff x="7850358" y="4023090"/>
                <a:chExt cx="3381375" cy="2477526"/>
              </a:xfrm>
            </p:grpSpPr>
            <p:grpSp>
              <p:nvGrpSpPr>
                <p:cNvPr id="57" name="グループ化 56">
                  <a:extLst>
                    <a:ext uri="{FF2B5EF4-FFF2-40B4-BE49-F238E27FC236}">
                      <a16:creationId xmlns:a16="http://schemas.microsoft.com/office/drawing/2014/main" id="{5571FA91-76FB-2F5F-793F-7B3F6D4F5847}"/>
                    </a:ext>
                  </a:extLst>
                </p:cNvPr>
                <p:cNvGrpSpPr/>
                <p:nvPr/>
              </p:nvGrpSpPr>
              <p:grpSpPr>
                <a:xfrm>
                  <a:off x="7850358" y="4023090"/>
                  <a:ext cx="3381375" cy="2477526"/>
                  <a:chOff x="7850358" y="4239541"/>
                  <a:chExt cx="3381375" cy="2477526"/>
                </a:xfrm>
              </p:grpSpPr>
              <p:sp>
                <p:nvSpPr>
                  <p:cNvPr id="60" name="正方形/長方形 59">
                    <a:extLst>
                      <a:ext uri="{FF2B5EF4-FFF2-40B4-BE49-F238E27FC236}">
                        <a16:creationId xmlns:a16="http://schemas.microsoft.com/office/drawing/2014/main" id="{1891A5A3-044A-F1D7-9BCC-538BF9F0F5F4}"/>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Picture 4" descr="秋田犬のイラスト">
                    <a:extLst>
                      <a:ext uri="{FF2B5EF4-FFF2-40B4-BE49-F238E27FC236}">
                        <a16:creationId xmlns:a16="http://schemas.microsoft.com/office/drawing/2014/main" id="{902FFC02-B777-6BBF-96BF-139D13C14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6" descr="犬のイラスト・戌年">
                  <a:extLst>
                    <a:ext uri="{FF2B5EF4-FFF2-40B4-BE49-F238E27FC236}">
                      <a16:creationId xmlns:a16="http://schemas.microsoft.com/office/drawing/2014/main" id="{83A04B14-D132-7741-4840-B9993F9A4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a:extLst>
                    <a:ext uri="{FF2B5EF4-FFF2-40B4-BE49-F238E27FC236}">
                      <a16:creationId xmlns:a16="http://schemas.microsoft.com/office/drawing/2014/main" id="{039A7975-B39C-01C4-1360-1DCFCFD6AA44}"/>
                    </a:ext>
                  </a:extLst>
                </p:cNvPr>
                <p:cNvSpPr/>
                <p:nvPr/>
              </p:nvSpPr>
              <p:spPr>
                <a:xfrm>
                  <a:off x="9974455" y="4690108"/>
                  <a:ext cx="917805" cy="1131182"/>
                </a:xfrm>
                <a:prstGeom prst="rect">
                  <a:avLst/>
                </a:prstGeom>
                <a:noFill/>
                <a:ln>
                  <a:solidFill>
                    <a:srgbClr val="7B9B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56" name="正方形/長方形 55">
                <a:extLst>
                  <a:ext uri="{FF2B5EF4-FFF2-40B4-BE49-F238E27FC236}">
                    <a16:creationId xmlns:a16="http://schemas.microsoft.com/office/drawing/2014/main" id="{CCCCC563-2355-1B30-C508-021953B01E8D}"/>
                  </a:ext>
                </a:extLst>
              </p:cNvPr>
              <p:cNvSpPr/>
              <p:nvPr/>
            </p:nvSpPr>
            <p:spPr>
              <a:xfrm>
                <a:off x="8412833" y="4691835"/>
                <a:ext cx="917805" cy="1131182"/>
              </a:xfrm>
              <a:prstGeom prst="rect">
                <a:avLst/>
              </a:prstGeom>
              <a:noFill/>
              <a:ln>
                <a:solidFill>
                  <a:srgbClr val="EF77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a:extLst>
                <a:ext uri="{FF2B5EF4-FFF2-40B4-BE49-F238E27FC236}">
                  <a16:creationId xmlns:a16="http://schemas.microsoft.com/office/drawing/2014/main" id="{518084DB-F642-82F6-1B00-61F0A7029868}"/>
                </a:ext>
              </a:extLst>
            </p:cNvPr>
            <p:cNvSpPr/>
            <p:nvPr/>
          </p:nvSpPr>
          <p:spPr>
            <a:xfrm>
              <a:off x="8408506" y="4467225"/>
              <a:ext cx="665644" cy="22195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1200" dirty="0"/>
                <a:t>秋田犬</a:t>
              </a:r>
            </a:p>
          </p:txBody>
        </p:sp>
        <p:sp>
          <p:nvSpPr>
            <p:cNvPr id="54" name="正方形/長方形 53">
              <a:extLst>
                <a:ext uri="{FF2B5EF4-FFF2-40B4-BE49-F238E27FC236}">
                  <a16:creationId xmlns:a16="http://schemas.microsoft.com/office/drawing/2014/main" id="{046FF781-42DA-4C20-6BF8-E92D38B8840A}"/>
                </a:ext>
              </a:extLst>
            </p:cNvPr>
            <p:cNvSpPr/>
            <p:nvPr/>
          </p:nvSpPr>
          <p:spPr>
            <a:xfrm>
              <a:off x="9974455" y="4457685"/>
              <a:ext cx="824509" cy="23149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1200" dirty="0"/>
                <a:t>ビーグル</a:t>
              </a:r>
            </a:p>
          </p:txBody>
        </p:sp>
      </p:grpSp>
      <p:sp>
        <p:nvSpPr>
          <p:cNvPr id="62" name="正方形/長方形 61">
            <a:extLst>
              <a:ext uri="{FF2B5EF4-FFF2-40B4-BE49-F238E27FC236}">
                <a16:creationId xmlns:a16="http://schemas.microsoft.com/office/drawing/2014/main" id="{4A3423FE-642E-8F7F-137A-33CEC0A5C46A}"/>
              </a:ext>
            </a:extLst>
          </p:cNvPr>
          <p:cNvSpPr/>
          <p:nvPr/>
        </p:nvSpPr>
        <p:spPr>
          <a:xfrm>
            <a:off x="1089438" y="1565563"/>
            <a:ext cx="1385454" cy="483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入力</a:t>
            </a:r>
          </a:p>
        </p:txBody>
      </p:sp>
      <p:sp>
        <p:nvSpPr>
          <p:cNvPr id="63" name="正方形/長方形 62">
            <a:extLst>
              <a:ext uri="{FF2B5EF4-FFF2-40B4-BE49-F238E27FC236}">
                <a16:creationId xmlns:a16="http://schemas.microsoft.com/office/drawing/2014/main" id="{EE13E502-5A1A-E5AE-0B07-EF53C6AE9B7A}"/>
              </a:ext>
            </a:extLst>
          </p:cNvPr>
          <p:cNvSpPr/>
          <p:nvPr/>
        </p:nvSpPr>
        <p:spPr>
          <a:xfrm>
            <a:off x="9450443" y="1565563"/>
            <a:ext cx="1385454" cy="4838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出力</a:t>
            </a:r>
          </a:p>
        </p:txBody>
      </p:sp>
      <p:grpSp>
        <p:nvGrpSpPr>
          <p:cNvPr id="131" name="グループ化 130">
            <a:extLst>
              <a:ext uri="{FF2B5EF4-FFF2-40B4-BE49-F238E27FC236}">
                <a16:creationId xmlns:a16="http://schemas.microsoft.com/office/drawing/2014/main" id="{E05DFC89-6079-9389-EB1E-5E1D4D719C33}"/>
              </a:ext>
            </a:extLst>
          </p:cNvPr>
          <p:cNvGrpSpPr/>
          <p:nvPr/>
        </p:nvGrpSpPr>
        <p:grpSpPr>
          <a:xfrm>
            <a:off x="411447" y="2408418"/>
            <a:ext cx="2679052" cy="1970607"/>
            <a:chOff x="425687" y="2617361"/>
            <a:chExt cx="2679052" cy="1970607"/>
          </a:xfrm>
        </p:grpSpPr>
        <p:grpSp>
          <p:nvGrpSpPr>
            <p:cNvPr id="44" name="グループ化 43">
              <a:extLst>
                <a:ext uri="{FF2B5EF4-FFF2-40B4-BE49-F238E27FC236}">
                  <a16:creationId xmlns:a16="http://schemas.microsoft.com/office/drawing/2014/main" id="{D371727C-D287-4083-DD77-7E8AD2642562}"/>
                </a:ext>
              </a:extLst>
            </p:cNvPr>
            <p:cNvGrpSpPr/>
            <p:nvPr/>
          </p:nvGrpSpPr>
          <p:grpSpPr>
            <a:xfrm>
              <a:off x="425689" y="2620872"/>
              <a:ext cx="2679050" cy="1962933"/>
              <a:chOff x="7850358" y="4023090"/>
              <a:chExt cx="3381375" cy="2477526"/>
            </a:xfrm>
          </p:grpSpPr>
          <p:grpSp>
            <p:nvGrpSpPr>
              <p:cNvPr id="46" name="グループ化 45">
                <a:extLst>
                  <a:ext uri="{FF2B5EF4-FFF2-40B4-BE49-F238E27FC236}">
                    <a16:creationId xmlns:a16="http://schemas.microsoft.com/office/drawing/2014/main" id="{9111C394-3A1C-EAB2-5CC7-D88E4187BE92}"/>
                  </a:ext>
                </a:extLst>
              </p:cNvPr>
              <p:cNvGrpSpPr/>
              <p:nvPr/>
            </p:nvGrpSpPr>
            <p:grpSpPr>
              <a:xfrm>
                <a:off x="7850358" y="4023090"/>
                <a:ext cx="3381375" cy="2477526"/>
                <a:chOff x="7850358" y="4239541"/>
                <a:chExt cx="3381375" cy="2477526"/>
              </a:xfrm>
            </p:grpSpPr>
            <p:sp>
              <p:nvSpPr>
                <p:cNvPr id="49" name="正方形/長方形 48">
                  <a:extLst>
                    <a:ext uri="{FF2B5EF4-FFF2-40B4-BE49-F238E27FC236}">
                      <a16:creationId xmlns:a16="http://schemas.microsoft.com/office/drawing/2014/main" id="{1BB039E0-45DD-0C84-1513-8D742927DE69}"/>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0" name="Picture 4" descr="秋田犬のイラスト">
                  <a:extLst>
                    <a:ext uri="{FF2B5EF4-FFF2-40B4-BE49-F238E27FC236}">
                      <a16:creationId xmlns:a16="http://schemas.microsoft.com/office/drawing/2014/main" id="{2F940B35-86E8-F3B2-81A1-1FBE4A11F1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6" descr="犬のイラスト・戌年">
                <a:extLst>
                  <a:ext uri="{FF2B5EF4-FFF2-40B4-BE49-F238E27FC236}">
                    <a16:creationId xmlns:a16="http://schemas.microsoft.com/office/drawing/2014/main" id="{FB08177D-25F1-1B93-AB19-A46E7C13C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5" name="直線コネクタ 64">
              <a:extLst>
                <a:ext uri="{FF2B5EF4-FFF2-40B4-BE49-F238E27FC236}">
                  <a16:creationId xmlns:a16="http://schemas.microsoft.com/office/drawing/2014/main" id="{47D8F88B-B386-07BA-5941-20F7EA597CAA}"/>
                </a:ext>
              </a:extLst>
            </p:cNvPr>
            <p:cNvCxnSpPr/>
            <p:nvPr/>
          </p:nvCxnSpPr>
          <p:spPr>
            <a:xfrm>
              <a:off x="7242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6" name="直線コネクタ 65">
              <a:extLst>
                <a:ext uri="{FF2B5EF4-FFF2-40B4-BE49-F238E27FC236}">
                  <a16:creationId xmlns:a16="http://schemas.microsoft.com/office/drawing/2014/main" id="{37E71A8C-58F7-63E2-A5A4-052F374E2E38}"/>
                </a:ext>
              </a:extLst>
            </p:cNvPr>
            <p:cNvCxnSpPr/>
            <p:nvPr/>
          </p:nvCxnSpPr>
          <p:spPr>
            <a:xfrm>
              <a:off x="1033249"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7" name="直線コネクタ 66">
              <a:extLst>
                <a:ext uri="{FF2B5EF4-FFF2-40B4-BE49-F238E27FC236}">
                  <a16:creationId xmlns:a16="http://schemas.microsoft.com/office/drawing/2014/main" id="{75965F3B-DA4B-DAC0-649D-0F84ABA9E8F6}"/>
                </a:ext>
              </a:extLst>
            </p:cNvPr>
            <p:cNvCxnSpPr/>
            <p:nvPr/>
          </p:nvCxnSpPr>
          <p:spPr>
            <a:xfrm>
              <a:off x="1333817"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8" name="直線コネクタ 67">
              <a:extLst>
                <a:ext uri="{FF2B5EF4-FFF2-40B4-BE49-F238E27FC236}">
                  <a16:creationId xmlns:a16="http://schemas.microsoft.com/office/drawing/2014/main" id="{BD96C963-9CFB-0364-57BF-387CB65AD3C9}"/>
                </a:ext>
              </a:extLst>
            </p:cNvPr>
            <p:cNvCxnSpPr/>
            <p:nvPr/>
          </p:nvCxnSpPr>
          <p:spPr>
            <a:xfrm>
              <a:off x="1634384"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69" name="直線コネクタ 68">
              <a:extLst>
                <a:ext uri="{FF2B5EF4-FFF2-40B4-BE49-F238E27FC236}">
                  <a16:creationId xmlns:a16="http://schemas.microsoft.com/office/drawing/2014/main" id="{36DD417F-D5C5-DB40-1876-0655CBBA7097}"/>
                </a:ext>
              </a:extLst>
            </p:cNvPr>
            <p:cNvCxnSpPr/>
            <p:nvPr/>
          </p:nvCxnSpPr>
          <p:spPr>
            <a:xfrm>
              <a:off x="19434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0" name="直線コネクタ 69">
              <a:extLst>
                <a:ext uri="{FF2B5EF4-FFF2-40B4-BE49-F238E27FC236}">
                  <a16:creationId xmlns:a16="http://schemas.microsoft.com/office/drawing/2014/main" id="{58ED84F9-106E-0EEC-3996-CBDF96063EE2}"/>
                </a:ext>
              </a:extLst>
            </p:cNvPr>
            <p:cNvCxnSpPr/>
            <p:nvPr/>
          </p:nvCxnSpPr>
          <p:spPr>
            <a:xfrm>
              <a:off x="2519150"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1" name="直線コネクタ 70">
              <a:extLst>
                <a:ext uri="{FF2B5EF4-FFF2-40B4-BE49-F238E27FC236}">
                  <a16:creationId xmlns:a16="http://schemas.microsoft.com/office/drawing/2014/main" id="{F7BBDB3B-9B93-F8AB-6F3C-F70ECF354DA1}"/>
                </a:ext>
              </a:extLst>
            </p:cNvPr>
            <p:cNvCxnSpPr/>
            <p:nvPr/>
          </p:nvCxnSpPr>
          <p:spPr>
            <a:xfrm>
              <a:off x="2807185"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2" name="直線コネクタ 71">
              <a:extLst>
                <a:ext uri="{FF2B5EF4-FFF2-40B4-BE49-F238E27FC236}">
                  <a16:creationId xmlns:a16="http://schemas.microsoft.com/office/drawing/2014/main" id="{5288D86D-F970-37F7-FD99-8E314FF394DD}"/>
                </a:ext>
              </a:extLst>
            </p:cNvPr>
            <p:cNvCxnSpPr/>
            <p:nvPr/>
          </p:nvCxnSpPr>
          <p:spPr>
            <a:xfrm>
              <a:off x="2231283"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73" name="直線コネクタ 72">
              <a:extLst>
                <a:ext uri="{FF2B5EF4-FFF2-40B4-BE49-F238E27FC236}">
                  <a16:creationId xmlns:a16="http://schemas.microsoft.com/office/drawing/2014/main" id="{FE769A4F-1CCF-8774-327B-EFBB4B68D54C}"/>
                </a:ext>
              </a:extLst>
            </p:cNvPr>
            <p:cNvCxnSpPr>
              <a:cxnSpLocks/>
            </p:cNvCxnSpPr>
            <p:nvPr/>
          </p:nvCxnSpPr>
          <p:spPr>
            <a:xfrm flipH="1">
              <a:off x="428052" y="291156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6" name="直線コネクタ 75">
              <a:extLst>
                <a:ext uri="{FF2B5EF4-FFF2-40B4-BE49-F238E27FC236}">
                  <a16:creationId xmlns:a16="http://schemas.microsoft.com/office/drawing/2014/main" id="{F04325BA-B2AF-47D7-FFA9-DC242770C499}"/>
                </a:ext>
              </a:extLst>
            </p:cNvPr>
            <p:cNvCxnSpPr>
              <a:cxnSpLocks/>
            </p:cNvCxnSpPr>
            <p:nvPr/>
          </p:nvCxnSpPr>
          <p:spPr>
            <a:xfrm flipH="1">
              <a:off x="425688" y="3732834"/>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7" name="直線コネクタ 76">
              <a:extLst>
                <a:ext uri="{FF2B5EF4-FFF2-40B4-BE49-F238E27FC236}">
                  <a16:creationId xmlns:a16="http://schemas.microsoft.com/office/drawing/2014/main" id="{BB1C4028-CCF9-5E10-D0C5-9DF3F5C71904}"/>
                </a:ext>
              </a:extLst>
            </p:cNvPr>
            <p:cNvCxnSpPr>
              <a:cxnSpLocks/>
            </p:cNvCxnSpPr>
            <p:nvPr/>
          </p:nvCxnSpPr>
          <p:spPr>
            <a:xfrm flipH="1">
              <a:off x="425689" y="4012370"/>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8" name="直線コネクタ 77">
              <a:extLst>
                <a:ext uri="{FF2B5EF4-FFF2-40B4-BE49-F238E27FC236}">
                  <a16:creationId xmlns:a16="http://schemas.microsoft.com/office/drawing/2014/main" id="{F394044F-B7F2-D4C5-58D7-30E7BFC29BAB}"/>
                </a:ext>
              </a:extLst>
            </p:cNvPr>
            <p:cNvCxnSpPr>
              <a:cxnSpLocks/>
            </p:cNvCxnSpPr>
            <p:nvPr/>
          </p:nvCxnSpPr>
          <p:spPr>
            <a:xfrm flipH="1">
              <a:off x="428052" y="4300101"/>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80" name="直線コネクタ 79">
              <a:extLst>
                <a:ext uri="{FF2B5EF4-FFF2-40B4-BE49-F238E27FC236}">
                  <a16:creationId xmlns:a16="http://schemas.microsoft.com/office/drawing/2014/main" id="{E99FD511-D765-0075-A08A-2F684E75E672}"/>
                </a:ext>
              </a:extLst>
            </p:cNvPr>
            <p:cNvCxnSpPr>
              <a:cxnSpLocks/>
            </p:cNvCxnSpPr>
            <p:nvPr/>
          </p:nvCxnSpPr>
          <p:spPr>
            <a:xfrm flipH="1">
              <a:off x="425687" y="318529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81" name="直線コネクタ 80">
              <a:extLst>
                <a:ext uri="{FF2B5EF4-FFF2-40B4-BE49-F238E27FC236}">
                  <a16:creationId xmlns:a16="http://schemas.microsoft.com/office/drawing/2014/main" id="{4DEA2D56-B7E1-8277-AB0E-41A1B1695C6E}"/>
                </a:ext>
              </a:extLst>
            </p:cNvPr>
            <p:cNvCxnSpPr>
              <a:cxnSpLocks/>
            </p:cNvCxnSpPr>
            <p:nvPr/>
          </p:nvCxnSpPr>
          <p:spPr>
            <a:xfrm flipH="1">
              <a:off x="425687" y="3453434"/>
              <a:ext cx="2676687" cy="0"/>
            </a:xfrm>
            <a:prstGeom prst="line">
              <a:avLst/>
            </a:prstGeom>
          </p:spPr>
          <p:style>
            <a:lnRef idx="1">
              <a:schemeClr val="dk1"/>
            </a:lnRef>
            <a:fillRef idx="0">
              <a:schemeClr val="dk1"/>
            </a:fillRef>
            <a:effectRef idx="0">
              <a:schemeClr val="dk1"/>
            </a:effectRef>
            <a:fontRef idx="minor">
              <a:schemeClr val="tx1"/>
            </a:fontRef>
          </p:style>
        </p:cxnSp>
      </p:grpSp>
      <p:grpSp>
        <p:nvGrpSpPr>
          <p:cNvPr id="120" name="グループ化 119">
            <a:extLst>
              <a:ext uri="{FF2B5EF4-FFF2-40B4-BE49-F238E27FC236}">
                <a16:creationId xmlns:a16="http://schemas.microsoft.com/office/drawing/2014/main" id="{8B1501DC-23E2-0858-E4FA-1EC9111B9313}"/>
              </a:ext>
            </a:extLst>
          </p:cNvPr>
          <p:cNvGrpSpPr/>
          <p:nvPr/>
        </p:nvGrpSpPr>
        <p:grpSpPr>
          <a:xfrm>
            <a:off x="4242703" y="3732834"/>
            <a:ext cx="2782126" cy="2046424"/>
            <a:chOff x="4399833" y="3814896"/>
            <a:chExt cx="2679052" cy="1970607"/>
          </a:xfrm>
        </p:grpSpPr>
        <p:grpSp>
          <p:nvGrpSpPr>
            <p:cNvPr id="101" name="グループ化 100">
              <a:extLst>
                <a:ext uri="{FF2B5EF4-FFF2-40B4-BE49-F238E27FC236}">
                  <a16:creationId xmlns:a16="http://schemas.microsoft.com/office/drawing/2014/main" id="{8CC7B730-135B-4DB9-7DB8-4C370071AE27}"/>
                </a:ext>
              </a:extLst>
            </p:cNvPr>
            <p:cNvGrpSpPr/>
            <p:nvPr/>
          </p:nvGrpSpPr>
          <p:grpSpPr>
            <a:xfrm>
              <a:off x="4399835" y="3818407"/>
              <a:ext cx="2679050" cy="1962933"/>
              <a:chOff x="7850358" y="4023090"/>
              <a:chExt cx="3381375" cy="2477526"/>
            </a:xfrm>
          </p:grpSpPr>
          <p:grpSp>
            <p:nvGrpSpPr>
              <p:cNvPr id="102" name="グループ化 101">
                <a:extLst>
                  <a:ext uri="{FF2B5EF4-FFF2-40B4-BE49-F238E27FC236}">
                    <a16:creationId xmlns:a16="http://schemas.microsoft.com/office/drawing/2014/main" id="{7DD0D6AD-3CCF-355B-CBDB-AD2C90D8AA89}"/>
                  </a:ext>
                </a:extLst>
              </p:cNvPr>
              <p:cNvGrpSpPr/>
              <p:nvPr/>
            </p:nvGrpSpPr>
            <p:grpSpPr>
              <a:xfrm>
                <a:off x="7850358" y="4023090"/>
                <a:ext cx="3381375" cy="2477526"/>
                <a:chOff x="7850358" y="4239541"/>
                <a:chExt cx="3381375" cy="2477526"/>
              </a:xfrm>
            </p:grpSpPr>
            <p:sp>
              <p:nvSpPr>
                <p:cNvPr id="104" name="正方形/長方形 103">
                  <a:extLst>
                    <a:ext uri="{FF2B5EF4-FFF2-40B4-BE49-F238E27FC236}">
                      <a16:creationId xmlns:a16="http://schemas.microsoft.com/office/drawing/2014/main" id="{7CD178A8-407A-01D4-1DB1-CEDE61F2F6F6}"/>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5" name="Picture 4" descr="秋田犬のイラスト">
                  <a:extLst>
                    <a:ext uri="{FF2B5EF4-FFF2-40B4-BE49-F238E27FC236}">
                      <a16:creationId xmlns:a16="http://schemas.microsoft.com/office/drawing/2014/main" id="{4F1B1AC6-25EF-982C-8FDD-C15CFC614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6" descr="犬のイラスト・戌年">
                <a:extLst>
                  <a:ext uri="{FF2B5EF4-FFF2-40B4-BE49-F238E27FC236}">
                    <a16:creationId xmlns:a16="http://schemas.microsoft.com/office/drawing/2014/main" id="{6829EC7B-B916-3D12-4753-3CE3A667F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6" name="直線コネクタ 105">
              <a:extLst>
                <a:ext uri="{FF2B5EF4-FFF2-40B4-BE49-F238E27FC236}">
                  <a16:creationId xmlns:a16="http://schemas.microsoft.com/office/drawing/2014/main" id="{D83D3489-4076-2107-E9B9-30BAB4B473B6}"/>
                </a:ext>
              </a:extLst>
            </p:cNvPr>
            <p:cNvCxnSpPr/>
            <p:nvPr/>
          </p:nvCxnSpPr>
          <p:spPr>
            <a:xfrm>
              <a:off x="4698362"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07" name="直線コネクタ 106">
              <a:extLst>
                <a:ext uri="{FF2B5EF4-FFF2-40B4-BE49-F238E27FC236}">
                  <a16:creationId xmlns:a16="http://schemas.microsoft.com/office/drawing/2014/main" id="{C443428B-CD53-A584-5FF6-FEC774BADA99}"/>
                </a:ext>
              </a:extLst>
            </p:cNvPr>
            <p:cNvCxnSpPr/>
            <p:nvPr/>
          </p:nvCxnSpPr>
          <p:spPr>
            <a:xfrm>
              <a:off x="5007395"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08" name="直線コネクタ 107">
              <a:extLst>
                <a:ext uri="{FF2B5EF4-FFF2-40B4-BE49-F238E27FC236}">
                  <a16:creationId xmlns:a16="http://schemas.microsoft.com/office/drawing/2014/main" id="{0D59DD28-9E31-0FDD-FD6F-C6BDF8322C7A}"/>
                </a:ext>
              </a:extLst>
            </p:cNvPr>
            <p:cNvCxnSpPr/>
            <p:nvPr/>
          </p:nvCxnSpPr>
          <p:spPr>
            <a:xfrm>
              <a:off x="5307963" y="3822570"/>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09" name="直線コネクタ 108">
              <a:extLst>
                <a:ext uri="{FF2B5EF4-FFF2-40B4-BE49-F238E27FC236}">
                  <a16:creationId xmlns:a16="http://schemas.microsoft.com/office/drawing/2014/main" id="{36763745-B25B-291B-5945-3A4A51556EBE}"/>
                </a:ext>
              </a:extLst>
            </p:cNvPr>
            <p:cNvCxnSpPr/>
            <p:nvPr/>
          </p:nvCxnSpPr>
          <p:spPr>
            <a:xfrm>
              <a:off x="5608530"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0" name="直線コネクタ 109">
              <a:extLst>
                <a:ext uri="{FF2B5EF4-FFF2-40B4-BE49-F238E27FC236}">
                  <a16:creationId xmlns:a16="http://schemas.microsoft.com/office/drawing/2014/main" id="{4B3A7F8E-51B5-F475-8E3D-43D7E3A2D88B}"/>
                </a:ext>
              </a:extLst>
            </p:cNvPr>
            <p:cNvCxnSpPr/>
            <p:nvPr/>
          </p:nvCxnSpPr>
          <p:spPr>
            <a:xfrm>
              <a:off x="5917562"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1" name="直線コネクタ 110">
              <a:extLst>
                <a:ext uri="{FF2B5EF4-FFF2-40B4-BE49-F238E27FC236}">
                  <a16:creationId xmlns:a16="http://schemas.microsoft.com/office/drawing/2014/main" id="{8C88E7E0-9B85-2747-052C-0F0812DBCCCF}"/>
                </a:ext>
              </a:extLst>
            </p:cNvPr>
            <p:cNvCxnSpPr/>
            <p:nvPr/>
          </p:nvCxnSpPr>
          <p:spPr>
            <a:xfrm>
              <a:off x="6493296"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2" name="直線コネクタ 111">
              <a:extLst>
                <a:ext uri="{FF2B5EF4-FFF2-40B4-BE49-F238E27FC236}">
                  <a16:creationId xmlns:a16="http://schemas.microsoft.com/office/drawing/2014/main" id="{22084697-A43B-51E4-72FF-0C58EA9DF36C}"/>
                </a:ext>
              </a:extLst>
            </p:cNvPr>
            <p:cNvCxnSpPr/>
            <p:nvPr/>
          </p:nvCxnSpPr>
          <p:spPr>
            <a:xfrm>
              <a:off x="6781331" y="3822570"/>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3" name="直線コネクタ 112">
              <a:extLst>
                <a:ext uri="{FF2B5EF4-FFF2-40B4-BE49-F238E27FC236}">
                  <a16:creationId xmlns:a16="http://schemas.microsoft.com/office/drawing/2014/main" id="{8530ABA9-22A4-47EA-977E-613C7D3B4A3A}"/>
                </a:ext>
              </a:extLst>
            </p:cNvPr>
            <p:cNvCxnSpPr/>
            <p:nvPr/>
          </p:nvCxnSpPr>
          <p:spPr>
            <a:xfrm>
              <a:off x="6205429" y="3814896"/>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114" name="直線コネクタ 113">
              <a:extLst>
                <a:ext uri="{FF2B5EF4-FFF2-40B4-BE49-F238E27FC236}">
                  <a16:creationId xmlns:a16="http://schemas.microsoft.com/office/drawing/2014/main" id="{C978A8BF-15EF-EC41-DFF6-5F67BD747E71}"/>
                </a:ext>
              </a:extLst>
            </p:cNvPr>
            <p:cNvCxnSpPr>
              <a:cxnSpLocks/>
            </p:cNvCxnSpPr>
            <p:nvPr/>
          </p:nvCxnSpPr>
          <p:spPr>
            <a:xfrm flipH="1">
              <a:off x="4402198" y="410910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5" name="直線コネクタ 114">
              <a:extLst>
                <a:ext uri="{FF2B5EF4-FFF2-40B4-BE49-F238E27FC236}">
                  <a16:creationId xmlns:a16="http://schemas.microsoft.com/office/drawing/2014/main" id="{5FC83009-FC23-04F0-4DB6-DB72D0DC50A9}"/>
                </a:ext>
              </a:extLst>
            </p:cNvPr>
            <p:cNvCxnSpPr>
              <a:cxnSpLocks/>
            </p:cNvCxnSpPr>
            <p:nvPr/>
          </p:nvCxnSpPr>
          <p:spPr>
            <a:xfrm flipH="1">
              <a:off x="4399834" y="4930369"/>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6" name="直線コネクタ 115">
              <a:extLst>
                <a:ext uri="{FF2B5EF4-FFF2-40B4-BE49-F238E27FC236}">
                  <a16:creationId xmlns:a16="http://schemas.microsoft.com/office/drawing/2014/main" id="{111896EA-3EEF-DF63-83D0-065CF5BD89BD}"/>
                </a:ext>
              </a:extLst>
            </p:cNvPr>
            <p:cNvCxnSpPr>
              <a:cxnSpLocks/>
            </p:cNvCxnSpPr>
            <p:nvPr/>
          </p:nvCxnSpPr>
          <p:spPr>
            <a:xfrm flipH="1">
              <a:off x="4399835" y="5209905"/>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7" name="直線コネクタ 116">
              <a:extLst>
                <a:ext uri="{FF2B5EF4-FFF2-40B4-BE49-F238E27FC236}">
                  <a16:creationId xmlns:a16="http://schemas.microsoft.com/office/drawing/2014/main" id="{E6BA769D-AD9D-1CDC-A4BA-1B9625617ED8}"/>
                </a:ext>
              </a:extLst>
            </p:cNvPr>
            <p:cNvCxnSpPr>
              <a:cxnSpLocks/>
            </p:cNvCxnSpPr>
            <p:nvPr/>
          </p:nvCxnSpPr>
          <p:spPr>
            <a:xfrm flipH="1">
              <a:off x="4402198" y="5497636"/>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8" name="直線コネクタ 117">
              <a:extLst>
                <a:ext uri="{FF2B5EF4-FFF2-40B4-BE49-F238E27FC236}">
                  <a16:creationId xmlns:a16="http://schemas.microsoft.com/office/drawing/2014/main" id="{75619030-7A6C-AA53-8534-9A0766B3395F}"/>
                </a:ext>
              </a:extLst>
            </p:cNvPr>
            <p:cNvCxnSpPr>
              <a:cxnSpLocks/>
            </p:cNvCxnSpPr>
            <p:nvPr/>
          </p:nvCxnSpPr>
          <p:spPr>
            <a:xfrm flipH="1">
              <a:off x="4399833" y="438282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119" name="直線コネクタ 118">
              <a:extLst>
                <a:ext uri="{FF2B5EF4-FFF2-40B4-BE49-F238E27FC236}">
                  <a16:creationId xmlns:a16="http://schemas.microsoft.com/office/drawing/2014/main" id="{5716947A-2D78-8AA5-A45B-4B906875C95F}"/>
                </a:ext>
              </a:extLst>
            </p:cNvPr>
            <p:cNvCxnSpPr>
              <a:cxnSpLocks/>
            </p:cNvCxnSpPr>
            <p:nvPr/>
          </p:nvCxnSpPr>
          <p:spPr>
            <a:xfrm flipH="1">
              <a:off x="4399833" y="4650969"/>
              <a:ext cx="2676687" cy="0"/>
            </a:xfrm>
            <a:prstGeom prst="line">
              <a:avLst/>
            </a:prstGeom>
          </p:spPr>
          <p:style>
            <a:lnRef idx="1">
              <a:schemeClr val="dk1"/>
            </a:lnRef>
            <a:fillRef idx="0">
              <a:schemeClr val="dk1"/>
            </a:fillRef>
            <a:effectRef idx="0">
              <a:schemeClr val="dk1"/>
            </a:effectRef>
            <a:fontRef idx="minor">
              <a:schemeClr val="tx1"/>
            </a:fontRef>
          </p:style>
        </p:cxnSp>
      </p:grpSp>
      <p:sp>
        <p:nvSpPr>
          <p:cNvPr id="125" name="矢印: 上向き折線 124">
            <a:extLst>
              <a:ext uri="{FF2B5EF4-FFF2-40B4-BE49-F238E27FC236}">
                <a16:creationId xmlns:a16="http://schemas.microsoft.com/office/drawing/2014/main" id="{C2BA4B35-8517-3B7B-C59D-FB84992631B0}"/>
              </a:ext>
            </a:extLst>
          </p:cNvPr>
          <p:cNvSpPr/>
          <p:nvPr/>
        </p:nvSpPr>
        <p:spPr>
          <a:xfrm rot="5400000">
            <a:off x="3125574" y="3858077"/>
            <a:ext cx="1516478" cy="659521"/>
          </a:xfrm>
          <a:prstGeom prst="bentUpArrow">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矢印: 上向き折線 125">
            <a:extLst>
              <a:ext uri="{FF2B5EF4-FFF2-40B4-BE49-F238E27FC236}">
                <a16:creationId xmlns:a16="http://schemas.microsoft.com/office/drawing/2014/main" id="{450C305F-57D8-F3B3-33AD-4062D7C13B4E}"/>
              </a:ext>
            </a:extLst>
          </p:cNvPr>
          <p:cNvSpPr/>
          <p:nvPr/>
        </p:nvSpPr>
        <p:spPr>
          <a:xfrm rot="16200000" flipV="1">
            <a:off x="3073785" y="2310628"/>
            <a:ext cx="1626089" cy="659521"/>
          </a:xfrm>
          <a:prstGeom prst="bentUp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矢印: 上向き折線 128">
            <a:extLst>
              <a:ext uri="{FF2B5EF4-FFF2-40B4-BE49-F238E27FC236}">
                <a16:creationId xmlns:a16="http://schemas.microsoft.com/office/drawing/2014/main" id="{27A8002D-1C5C-AC79-415D-2159B1857345}"/>
              </a:ext>
            </a:extLst>
          </p:cNvPr>
          <p:cNvSpPr/>
          <p:nvPr/>
        </p:nvSpPr>
        <p:spPr>
          <a:xfrm rot="5400000" flipH="1">
            <a:off x="7254768" y="3597631"/>
            <a:ext cx="1606911" cy="900629"/>
          </a:xfrm>
          <a:prstGeom prst="bentUpArrow">
            <a:avLst>
              <a:gd name="adj1" fmla="val 18847"/>
              <a:gd name="adj2" fmla="val 25000"/>
              <a:gd name="adj3" fmla="val 25000"/>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正方形/長方形 129">
            <a:extLst>
              <a:ext uri="{FF2B5EF4-FFF2-40B4-BE49-F238E27FC236}">
                <a16:creationId xmlns:a16="http://schemas.microsoft.com/office/drawing/2014/main" id="{463397F8-3DAB-5C32-8DFE-86A295F5469F}"/>
              </a:ext>
            </a:extLst>
          </p:cNvPr>
          <p:cNvSpPr/>
          <p:nvPr/>
        </p:nvSpPr>
        <p:spPr>
          <a:xfrm>
            <a:off x="3096335" y="3332933"/>
            <a:ext cx="585382"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871E853D-8DC3-B56D-48C0-5AFD6A922DFD}"/>
              </a:ext>
            </a:extLst>
          </p:cNvPr>
          <p:cNvSpPr/>
          <p:nvPr/>
        </p:nvSpPr>
        <p:spPr>
          <a:xfrm>
            <a:off x="7037265" y="1892926"/>
            <a:ext cx="585382"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68E9C2F3-5B79-C7A0-E534-FCEC2385234F}"/>
              </a:ext>
            </a:extLst>
          </p:cNvPr>
          <p:cNvSpPr/>
          <p:nvPr/>
        </p:nvSpPr>
        <p:spPr>
          <a:xfrm>
            <a:off x="7031079" y="4671420"/>
            <a:ext cx="585382"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E0E263E3-FC95-87DD-6C25-7AD444729164}"/>
              </a:ext>
            </a:extLst>
          </p:cNvPr>
          <p:cNvSpPr/>
          <p:nvPr/>
        </p:nvSpPr>
        <p:spPr>
          <a:xfrm rot="5400000">
            <a:off x="6821889" y="2678941"/>
            <a:ext cx="1747863" cy="17583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テキスト ボックス 135">
            <a:extLst>
              <a:ext uri="{FF2B5EF4-FFF2-40B4-BE49-F238E27FC236}">
                <a16:creationId xmlns:a16="http://schemas.microsoft.com/office/drawing/2014/main" id="{0D27DDF1-9366-523C-71FE-EAF2BAD3A208}"/>
              </a:ext>
            </a:extLst>
          </p:cNvPr>
          <p:cNvSpPr txBox="1"/>
          <p:nvPr/>
        </p:nvSpPr>
        <p:spPr>
          <a:xfrm>
            <a:off x="4170304" y="5801695"/>
            <a:ext cx="2924467" cy="338554"/>
          </a:xfrm>
          <a:prstGeom prst="rect">
            <a:avLst/>
          </a:prstGeom>
          <a:noFill/>
        </p:spPr>
        <p:txBody>
          <a:bodyPr wrap="square" rtlCol="0">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クラスの確率</a:t>
            </a:r>
          </a:p>
        </p:txBody>
      </p:sp>
      <p:sp>
        <p:nvSpPr>
          <p:cNvPr id="138" name="正方形/長方形 137">
            <a:extLst>
              <a:ext uri="{FF2B5EF4-FFF2-40B4-BE49-F238E27FC236}">
                <a16:creationId xmlns:a16="http://schemas.microsoft.com/office/drawing/2014/main" id="{23741439-2862-9ADC-C7BA-547BAA1665FF}"/>
              </a:ext>
            </a:extLst>
          </p:cNvPr>
          <p:cNvSpPr/>
          <p:nvPr/>
        </p:nvSpPr>
        <p:spPr>
          <a:xfrm>
            <a:off x="4552718" y="4322617"/>
            <a:ext cx="951436" cy="862544"/>
          </a:xfrm>
          <a:prstGeom prst="rect">
            <a:avLst/>
          </a:prstGeom>
          <a:solidFill>
            <a:srgbClr val="EF7777">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F9417489-AB29-CFA8-4B01-9C9BD5DEEA20}"/>
              </a:ext>
            </a:extLst>
          </p:cNvPr>
          <p:cNvSpPr/>
          <p:nvPr/>
        </p:nvSpPr>
        <p:spPr>
          <a:xfrm>
            <a:off x="5813889" y="4315692"/>
            <a:ext cx="895687" cy="862544"/>
          </a:xfrm>
          <a:prstGeom prst="rect">
            <a:avLst/>
          </a:prstGeom>
          <a:solidFill>
            <a:srgbClr val="7B9BEB">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pSp>
        <p:nvGrpSpPr>
          <p:cNvPr id="29" name="グループ化 28">
            <a:extLst>
              <a:ext uri="{FF2B5EF4-FFF2-40B4-BE49-F238E27FC236}">
                <a16:creationId xmlns:a16="http://schemas.microsoft.com/office/drawing/2014/main" id="{E16BD94F-B399-CC46-DDF1-0175B71E01B6}"/>
              </a:ext>
            </a:extLst>
          </p:cNvPr>
          <p:cNvGrpSpPr/>
          <p:nvPr/>
        </p:nvGrpSpPr>
        <p:grpSpPr>
          <a:xfrm>
            <a:off x="4221929" y="943633"/>
            <a:ext cx="2811151" cy="2067774"/>
            <a:chOff x="4219174" y="928979"/>
            <a:chExt cx="2811151" cy="2067774"/>
          </a:xfrm>
        </p:grpSpPr>
        <p:grpSp>
          <p:nvGrpSpPr>
            <p:cNvPr id="30" name="グループ化 29">
              <a:extLst>
                <a:ext uri="{FF2B5EF4-FFF2-40B4-BE49-F238E27FC236}">
                  <a16:creationId xmlns:a16="http://schemas.microsoft.com/office/drawing/2014/main" id="{00728CE3-B209-B7B2-899A-405336F8690F}"/>
                </a:ext>
              </a:extLst>
            </p:cNvPr>
            <p:cNvGrpSpPr/>
            <p:nvPr/>
          </p:nvGrpSpPr>
          <p:grpSpPr>
            <a:xfrm>
              <a:off x="4219174" y="928979"/>
              <a:ext cx="2811151" cy="2067774"/>
              <a:chOff x="425687" y="2617361"/>
              <a:chExt cx="2679052" cy="1970607"/>
            </a:xfrm>
          </p:grpSpPr>
          <p:grpSp>
            <p:nvGrpSpPr>
              <p:cNvPr id="33" name="グループ化 32">
                <a:extLst>
                  <a:ext uri="{FF2B5EF4-FFF2-40B4-BE49-F238E27FC236}">
                    <a16:creationId xmlns:a16="http://schemas.microsoft.com/office/drawing/2014/main" id="{E2E62A59-DF06-3E3C-E73A-D7F7DB69EB04}"/>
                  </a:ext>
                </a:extLst>
              </p:cNvPr>
              <p:cNvGrpSpPr/>
              <p:nvPr/>
            </p:nvGrpSpPr>
            <p:grpSpPr>
              <a:xfrm>
                <a:off x="425689" y="2620872"/>
                <a:ext cx="2679050" cy="1962933"/>
                <a:chOff x="7850358" y="4023090"/>
                <a:chExt cx="3381375" cy="2477526"/>
              </a:xfrm>
            </p:grpSpPr>
            <p:grpSp>
              <p:nvGrpSpPr>
                <p:cNvPr id="75" name="グループ化 74">
                  <a:extLst>
                    <a:ext uri="{FF2B5EF4-FFF2-40B4-BE49-F238E27FC236}">
                      <a16:creationId xmlns:a16="http://schemas.microsoft.com/office/drawing/2014/main" id="{E1B0343C-A41D-2E58-977F-DC7521BAA8B4}"/>
                    </a:ext>
                  </a:extLst>
                </p:cNvPr>
                <p:cNvGrpSpPr/>
                <p:nvPr/>
              </p:nvGrpSpPr>
              <p:grpSpPr>
                <a:xfrm>
                  <a:off x="7850358" y="4023090"/>
                  <a:ext cx="3381375" cy="2477526"/>
                  <a:chOff x="7850358" y="4239541"/>
                  <a:chExt cx="3381375" cy="2477526"/>
                </a:xfrm>
              </p:grpSpPr>
              <p:sp>
                <p:nvSpPr>
                  <p:cNvPr id="82" name="正方形/長方形 81">
                    <a:extLst>
                      <a:ext uri="{FF2B5EF4-FFF2-40B4-BE49-F238E27FC236}">
                        <a16:creationId xmlns:a16="http://schemas.microsoft.com/office/drawing/2014/main" id="{EB0E3AC6-897F-4C7F-4961-10A8EFDE1A55}"/>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Picture 4" descr="秋田犬のイラスト">
                    <a:extLst>
                      <a:ext uri="{FF2B5EF4-FFF2-40B4-BE49-F238E27FC236}">
                        <a16:creationId xmlns:a16="http://schemas.microsoft.com/office/drawing/2014/main" id="{20D4825A-345F-3C96-C54E-51123334A8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79" name="Picture 6" descr="犬のイラスト・戌年">
                  <a:extLst>
                    <a:ext uri="{FF2B5EF4-FFF2-40B4-BE49-F238E27FC236}">
                      <a16:creationId xmlns:a16="http://schemas.microsoft.com/office/drawing/2014/main" id="{16FB75B7-6273-69D0-6367-B82B122C2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4" name="直線コネクタ 33">
                <a:extLst>
                  <a:ext uri="{FF2B5EF4-FFF2-40B4-BE49-F238E27FC236}">
                    <a16:creationId xmlns:a16="http://schemas.microsoft.com/office/drawing/2014/main" id="{160AD9BE-39D4-2E2E-4B7D-88E4BC39E22C}"/>
                  </a:ext>
                </a:extLst>
              </p:cNvPr>
              <p:cNvCxnSpPr/>
              <p:nvPr/>
            </p:nvCxnSpPr>
            <p:spPr>
              <a:xfrm>
                <a:off x="7242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5" name="直線コネクタ 34">
                <a:extLst>
                  <a:ext uri="{FF2B5EF4-FFF2-40B4-BE49-F238E27FC236}">
                    <a16:creationId xmlns:a16="http://schemas.microsoft.com/office/drawing/2014/main" id="{0B825FB5-A697-7826-2FEB-C0BE1376B7ED}"/>
                  </a:ext>
                </a:extLst>
              </p:cNvPr>
              <p:cNvCxnSpPr/>
              <p:nvPr/>
            </p:nvCxnSpPr>
            <p:spPr>
              <a:xfrm>
                <a:off x="1033249"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6" name="直線コネクタ 35">
                <a:extLst>
                  <a:ext uri="{FF2B5EF4-FFF2-40B4-BE49-F238E27FC236}">
                    <a16:creationId xmlns:a16="http://schemas.microsoft.com/office/drawing/2014/main" id="{EC302BEE-6C4B-D381-7DA3-E5B3FBAA8DE8}"/>
                  </a:ext>
                </a:extLst>
              </p:cNvPr>
              <p:cNvCxnSpPr/>
              <p:nvPr/>
            </p:nvCxnSpPr>
            <p:spPr>
              <a:xfrm>
                <a:off x="1333817"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7" name="直線コネクタ 36">
                <a:extLst>
                  <a:ext uri="{FF2B5EF4-FFF2-40B4-BE49-F238E27FC236}">
                    <a16:creationId xmlns:a16="http://schemas.microsoft.com/office/drawing/2014/main" id="{D98247C3-B3BE-C118-8B9C-292ECD0CC1A8}"/>
                  </a:ext>
                </a:extLst>
              </p:cNvPr>
              <p:cNvCxnSpPr/>
              <p:nvPr/>
            </p:nvCxnSpPr>
            <p:spPr>
              <a:xfrm>
                <a:off x="1634384"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F6A1D89D-9A5F-BE93-1E40-4CFCB811570F}"/>
                  </a:ext>
                </a:extLst>
              </p:cNvPr>
              <p:cNvCxnSpPr/>
              <p:nvPr/>
            </p:nvCxnSpPr>
            <p:spPr>
              <a:xfrm>
                <a:off x="1943416"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39" name="直線コネクタ 38">
                <a:extLst>
                  <a:ext uri="{FF2B5EF4-FFF2-40B4-BE49-F238E27FC236}">
                    <a16:creationId xmlns:a16="http://schemas.microsoft.com/office/drawing/2014/main" id="{D6866719-F402-D49E-EB51-E9D87315F307}"/>
                  </a:ext>
                </a:extLst>
              </p:cNvPr>
              <p:cNvCxnSpPr/>
              <p:nvPr/>
            </p:nvCxnSpPr>
            <p:spPr>
              <a:xfrm>
                <a:off x="2519150"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40" name="直線コネクタ 39">
                <a:extLst>
                  <a:ext uri="{FF2B5EF4-FFF2-40B4-BE49-F238E27FC236}">
                    <a16:creationId xmlns:a16="http://schemas.microsoft.com/office/drawing/2014/main" id="{C56823AF-4F92-FD33-7B9F-14EEA36641D1}"/>
                  </a:ext>
                </a:extLst>
              </p:cNvPr>
              <p:cNvCxnSpPr/>
              <p:nvPr/>
            </p:nvCxnSpPr>
            <p:spPr>
              <a:xfrm>
                <a:off x="2807185" y="2625035"/>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41" name="直線コネクタ 40">
                <a:extLst>
                  <a:ext uri="{FF2B5EF4-FFF2-40B4-BE49-F238E27FC236}">
                    <a16:creationId xmlns:a16="http://schemas.microsoft.com/office/drawing/2014/main" id="{9E4926A2-1924-6F8E-1CC1-5360740D8D84}"/>
                  </a:ext>
                </a:extLst>
              </p:cNvPr>
              <p:cNvCxnSpPr/>
              <p:nvPr/>
            </p:nvCxnSpPr>
            <p:spPr>
              <a:xfrm>
                <a:off x="2231283" y="2617361"/>
                <a:ext cx="0" cy="1962933"/>
              </a:xfrm>
              <a:prstGeom prst="line">
                <a:avLst/>
              </a:prstGeom>
            </p:spPr>
            <p:style>
              <a:lnRef idx="1">
                <a:schemeClr val="dk1"/>
              </a:lnRef>
              <a:fillRef idx="0">
                <a:schemeClr val="dk1"/>
              </a:fillRef>
              <a:effectRef idx="0">
                <a:schemeClr val="dk1"/>
              </a:effectRef>
              <a:fontRef idx="minor">
                <a:schemeClr val="tx1"/>
              </a:fontRef>
            </p:style>
          </p:cxnSp>
          <p:cxnSp>
            <p:nvCxnSpPr>
              <p:cNvPr id="42" name="直線コネクタ 41">
                <a:extLst>
                  <a:ext uri="{FF2B5EF4-FFF2-40B4-BE49-F238E27FC236}">
                    <a16:creationId xmlns:a16="http://schemas.microsoft.com/office/drawing/2014/main" id="{696FC0C3-FC6D-5C11-63A4-D2FEDE7D97B1}"/>
                  </a:ext>
                </a:extLst>
              </p:cNvPr>
              <p:cNvCxnSpPr>
                <a:cxnSpLocks/>
              </p:cNvCxnSpPr>
              <p:nvPr/>
            </p:nvCxnSpPr>
            <p:spPr>
              <a:xfrm flipH="1">
                <a:off x="428052" y="2911568"/>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3" name="直線コネクタ 42">
                <a:extLst>
                  <a:ext uri="{FF2B5EF4-FFF2-40B4-BE49-F238E27FC236}">
                    <a16:creationId xmlns:a16="http://schemas.microsoft.com/office/drawing/2014/main" id="{DA86689E-D898-D684-70E2-E90DC62D39AF}"/>
                  </a:ext>
                </a:extLst>
              </p:cNvPr>
              <p:cNvCxnSpPr>
                <a:cxnSpLocks/>
              </p:cNvCxnSpPr>
              <p:nvPr/>
            </p:nvCxnSpPr>
            <p:spPr>
              <a:xfrm flipH="1">
                <a:off x="425688" y="3732834"/>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5" name="直線コネクタ 44">
                <a:extLst>
                  <a:ext uri="{FF2B5EF4-FFF2-40B4-BE49-F238E27FC236}">
                    <a16:creationId xmlns:a16="http://schemas.microsoft.com/office/drawing/2014/main" id="{D3FD8DFE-2141-FA4E-F7FE-543FA46C1834}"/>
                  </a:ext>
                </a:extLst>
              </p:cNvPr>
              <p:cNvCxnSpPr>
                <a:cxnSpLocks/>
              </p:cNvCxnSpPr>
              <p:nvPr/>
            </p:nvCxnSpPr>
            <p:spPr>
              <a:xfrm flipH="1">
                <a:off x="425689" y="4012370"/>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48" name="直線コネクタ 47">
                <a:extLst>
                  <a:ext uri="{FF2B5EF4-FFF2-40B4-BE49-F238E27FC236}">
                    <a16:creationId xmlns:a16="http://schemas.microsoft.com/office/drawing/2014/main" id="{43DE2E95-B632-3165-1C2D-E06C983947A2}"/>
                  </a:ext>
                </a:extLst>
              </p:cNvPr>
              <p:cNvCxnSpPr>
                <a:cxnSpLocks/>
              </p:cNvCxnSpPr>
              <p:nvPr/>
            </p:nvCxnSpPr>
            <p:spPr>
              <a:xfrm flipH="1">
                <a:off x="428052" y="4300101"/>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64" name="直線コネクタ 63">
                <a:extLst>
                  <a:ext uri="{FF2B5EF4-FFF2-40B4-BE49-F238E27FC236}">
                    <a16:creationId xmlns:a16="http://schemas.microsoft.com/office/drawing/2014/main" id="{50EC96B6-C76F-D8D6-59D3-67AC91FB44E3}"/>
                  </a:ext>
                </a:extLst>
              </p:cNvPr>
              <p:cNvCxnSpPr>
                <a:cxnSpLocks/>
              </p:cNvCxnSpPr>
              <p:nvPr/>
            </p:nvCxnSpPr>
            <p:spPr>
              <a:xfrm flipH="1">
                <a:off x="425687" y="3185293"/>
                <a:ext cx="2676687" cy="0"/>
              </a:xfrm>
              <a:prstGeom prst="line">
                <a:avLst/>
              </a:prstGeom>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161ECAE3-B84B-4529-5C95-31503A2E3EB6}"/>
                  </a:ext>
                </a:extLst>
              </p:cNvPr>
              <p:cNvCxnSpPr>
                <a:cxnSpLocks/>
              </p:cNvCxnSpPr>
              <p:nvPr/>
            </p:nvCxnSpPr>
            <p:spPr>
              <a:xfrm flipH="1">
                <a:off x="425687" y="3453434"/>
                <a:ext cx="2676687" cy="0"/>
              </a:xfrm>
              <a:prstGeom prst="line">
                <a:avLst/>
              </a:prstGeom>
            </p:spPr>
            <p:style>
              <a:lnRef idx="1">
                <a:schemeClr val="dk1"/>
              </a:lnRef>
              <a:fillRef idx="0">
                <a:schemeClr val="dk1"/>
              </a:fillRef>
              <a:effectRef idx="0">
                <a:schemeClr val="dk1"/>
              </a:effectRef>
              <a:fontRef idx="minor">
                <a:schemeClr val="tx1"/>
              </a:fontRef>
            </p:style>
          </p:cxnSp>
        </p:grpSp>
        <p:sp>
          <p:nvSpPr>
            <p:cNvPr id="31" name="正方形/長方形 30">
              <a:extLst>
                <a:ext uri="{FF2B5EF4-FFF2-40B4-BE49-F238E27FC236}">
                  <a16:creationId xmlns:a16="http://schemas.microsoft.com/office/drawing/2014/main" id="{7DCAA1D2-FE3F-C1A8-7060-02C5A44AC547}"/>
                </a:ext>
              </a:extLst>
            </p:cNvPr>
            <p:cNvSpPr/>
            <p:nvPr/>
          </p:nvSpPr>
          <p:spPr>
            <a:xfrm>
              <a:off x="4657850" y="1470894"/>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ED78AAF0-47D5-A169-950D-92F63747E2B0}"/>
                </a:ext>
              </a:extLst>
            </p:cNvPr>
            <p:cNvSpPr/>
            <p:nvPr/>
          </p:nvSpPr>
          <p:spPr>
            <a:xfrm>
              <a:off x="5920957" y="1424356"/>
              <a:ext cx="836264" cy="103068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4" name="テキスト ボックス 83">
            <a:extLst>
              <a:ext uri="{FF2B5EF4-FFF2-40B4-BE49-F238E27FC236}">
                <a16:creationId xmlns:a16="http://schemas.microsoft.com/office/drawing/2014/main" id="{20FF4CC4-FB0E-B2FC-17DB-967197F2B1EA}"/>
              </a:ext>
            </a:extLst>
          </p:cNvPr>
          <p:cNvSpPr txBox="1"/>
          <p:nvPr/>
        </p:nvSpPr>
        <p:spPr>
          <a:xfrm>
            <a:off x="4171532" y="3055816"/>
            <a:ext cx="2924467" cy="338554"/>
          </a:xfrm>
          <a:prstGeom prst="rect">
            <a:avLst/>
          </a:prstGeom>
          <a:noFill/>
        </p:spPr>
        <p:txBody>
          <a:bodyPr wrap="square" rtlCol="0">
            <a:spAutoFit/>
          </a:bodyPr>
          <a:lstStyle/>
          <a:p>
            <a:pPr algn="ctr"/>
            <a:r>
              <a:rPr kumimoji="1" lang="ja-JP" altLang="en-US" sz="1600" dirty="0">
                <a:latin typeface="ＭＳ Ｐゴシック" panose="020B0600070205080204" pitchFamily="50" charset="-128"/>
                <a:ea typeface="ＭＳ Ｐゴシック" panose="020B0600070205080204" pitchFamily="50" charset="-128"/>
              </a:rPr>
              <a:t>バウンディングボックスと信頼度</a:t>
            </a:r>
          </a:p>
        </p:txBody>
      </p:sp>
    </p:spTree>
    <p:extLst>
      <p:ext uri="{BB962C8B-B14F-4D97-AF65-F5344CB8AC3E}">
        <p14:creationId xmlns:p14="http://schemas.microsoft.com/office/powerpoint/2010/main" val="3640439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E9609-9F6E-68D4-B3FF-19B8D44B15E5}"/>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FDBA74E-FE5F-8414-1885-C8B673120BDF}"/>
              </a:ext>
            </a:extLst>
          </p:cNvPr>
          <p:cNvSpPr txBox="1"/>
          <p:nvPr/>
        </p:nvSpPr>
        <p:spPr>
          <a:xfrm>
            <a:off x="2133221" y="3013501"/>
            <a:ext cx="7925557" cy="830997"/>
          </a:xfrm>
          <a:prstGeom prst="rect">
            <a:avLst/>
          </a:prstGeom>
          <a:noFill/>
        </p:spPr>
        <p:txBody>
          <a:bodyPr wrap="square" rtlCol="0">
            <a:spAutoFit/>
          </a:bodyPr>
          <a:lstStyle/>
          <a:p>
            <a:pPr algn="ctr"/>
            <a:r>
              <a:rPr kumimoji="1" lang="en-US" altLang="ja-JP" sz="4800" dirty="0">
                <a:latin typeface="ＭＳ Ｐゴシック" panose="020B0600070205080204" pitchFamily="50" charset="-128"/>
                <a:ea typeface="ＭＳ Ｐゴシック" panose="020B0600070205080204" pitchFamily="50" charset="-128"/>
              </a:rPr>
              <a:t>YOLO</a:t>
            </a:r>
            <a:r>
              <a:rPr kumimoji="1" lang="ja-JP" altLang="en-US" sz="4800" dirty="0">
                <a:latin typeface="ＭＳ Ｐゴシック" panose="020B0600070205080204" pitchFamily="50" charset="-128"/>
                <a:ea typeface="ＭＳ Ｐゴシック" panose="020B0600070205080204" pitchFamily="50" charset="-128"/>
              </a:rPr>
              <a:t>を実装してみよう！！</a:t>
            </a:r>
          </a:p>
        </p:txBody>
      </p:sp>
    </p:spTree>
    <p:extLst>
      <p:ext uri="{BB962C8B-B14F-4D97-AF65-F5344CB8AC3E}">
        <p14:creationId xmlns:p14="http://schemas.microsoft.com/office/powerpoint/2010/main" val="2603181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AA1EE-8B8D-C5E5-55FE-A34291D1FBB4}"/>
            </a:ext>
          </a:extLst>
        </p:cNvPr>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D762D7D9-2FC5-F042-F911-C8A2A0CF6576}"/>
              </a:ext>
            </a:extLst>
          </p:cNvPr>
          <p:cNvGrpSpPr/>
          <p:nvPr/>
        </p:nvGrpSpPr>
        <p:grpSpPr>
          <a:xfrm>
            <a:off x="414205" y="422580"/>
            <a:ext cx="11363590" cy="646332"/>
            <a:chOff x="2499783" y="427866"/>
            <a:chExt cx="11363590" cy="646332"/>
          </a:xfrm>
        </p:grpSpPr>
        <p:sp>
          <p:nvSpPr>
            <p:cNvPr id="9" name="正方形/長方形 8">
              <a:extLst>
                <a:ext uri="{FF2B5EF4-FFF2-40B4-BE49-F238E27FC236}">
                  <a16:creationId xmlns:a16="http://schemas.microsoft.com/office/drawing/2014/main" id="{E959CE4A-33FF-992E-A80B-3AB35022A0A9}"/>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ABF70E81-2463-07C2-B1F5-4A61AE81C544}"/>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の実装！</a:t>
              </a:r>
              <a:endParaRPr kumimoji="1" lang="en-US" altLang="ja-JP" sz="3200" b="1" dirty="0">
                <a:latin typeface="ＭＳ Ｐゴシック" panose="020B0600070205080204" pitchFamily="50" charset="-128"/>
                <a:ea typeface="ＭＳ Ｐゴシック" panose="020B0600070205080204" pitchFamily="50" charset="-128"/>
              </a:endParaRPr>
            </a:p>
          </p:txBody>
        </p:sp>
      </p:grpSp>
      <p:sp>
        <p:nvSpPr>
          <p:cNvPr id="2" name="テキスト ボックス 1">
            <a:extLst>
              <a:ext uri="{FF2B5EF4-FFF2-40B4-BE49-F238E27FC236}">
                <a16:creationId xmlns:a16="http://schemas.microsoft.com/office/drawing/2014/main" id="{046FC6A8-B920-7375-57B2-F5284DC0A8E2}"/>
              </a:ext>
            </a:extLst>
          </p:cNvPr>
          <p:cNvSpPr txBox="1"/>
          <p:nvPr/>
        </p:nvSpPr>
        <p:spPr>
          <a:xfrm>
            <a:off x="475269" y="2208283"/>
            <a:ext cx="11079671" cy="523220"/>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・今回は、独自のデータセットを用いることを想定する</a:t>
            </a:r>
            <a:endParaRPr lang="en-US" altLang="ja-JP" sz="2800" dirty="0">
              <a:latin typeface="ＭＳ Ｐゴシック" panose="020B0600070205080204" pitchFamily="50" charset="-128"/>
              <a:ea typeface="ＭＳ Ｐゴシック" panose="020B0600070205080204" pitchFamily="50" charset="-128"/>
            </a:endParaRPr>
          </a:p>
        </p:txBody>
      </p:sp>
      <p:sp>
        <p:nvSpPr>
          <p:cNvPr id="3" name="テキスト ボックス 2">
            <a:extLst>
              <a:ext uri="{FF2B5EF4-FFF2-40B4-BE49-F238E27FC236}">
                <a16:creationId xmlns:a16="http://schemas.microsoft.com/office/drawing/2014/main" id="{2C50D15F-7EA5-9687-BC9E-79B7ED4F8FB5}"/>
              </a:ext>
            </a:extLst>
          </p:cNvPr>
          <p:cNvSpPr txBox="1"/>
          <p:nvPr/>
        </p:nvSpPr>
        <p:spPr>
          <a:xfrm>
            <a:off x="475269" y="3208789"/>
            <a:ext cx="10082893" cy="2246769"/>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a:t>
            </a:r>
            <a:r>
              <a:rPr lang="en-US" altLang="ja-JP" sz="2800" dirty="0">
                <a:latin typeface="ＭＳ Ｐゴシック" panose="020B0600070205080204" pitchFamily="50" charset="-128"/>
                <a:ea typeface="ＭＳ Ｐゴシック" panose="020B0600070205080204" pitchFamily="50" charset="-128"/>
              </a:rPr>
              <a:t>YOLO</a:t>
            </a:r>
            <a:r>
              <a:rPr lang="ja-JP" altLang="en-US" sz="2800" dirty="0">
                <a:latin typeface="ＭＳ Ｐゴシック" panose="020B0600070205080204" pitchFamily="50" charset="-128"/>
                <a:ea typeface="ＭＳ Ｐゴシック" panose="020B0600070205080204" pitchFamily="50" charset="-128"/>
              </a:rPr>
              <a:t>を実装する手順</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１．環境を準備する（</a:t>
            </a:r>
            <a:r>
              <a:rPr lang="en-US" altLang="ja-JP" sz="2800" dirty="0">
                <a:latin typeface="ＭＳ Ｐゴシック" panose="020B0600070205080204" pitchFamily="50" charset="-128"/>
                <a:ea typeface="ＭＳ Ｐゴシック" panose="020B0600070205080204" pitchFamily="50" charset="-128"/>
              </a:rPr>
              <a:t>Python, </a:t>
            </a:r>
            <a:r>
              <a:rPr lang="ja-JP" altLang="en-US" sz="2800" dirty="0">
                <a:latin typeface="ＭＳ Ｐゴシック" panose="020B0600070205080204" pitchFamily="50" charset="-128"/>
                <a:ea typeface="ＭＳ Ｐゴシック" panose="020B0600070205080204" pitchFamily="50" charset="-128"/>
              </a:rPr>
              <a:t>必要ライブラリのインストール）</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２．</a:t>
            </a:r>
            <a:r>
              <a:rPr lang="en-US" altLang="ja-JP" sz="2800" dirty="0">
                <a:latin typeface="ＭＳ Ｐゴシック" panose="020B0600070205080204" pitchFamily="50" charset="-128"/>
                <a:ea typeface="ＭＳ Ｐゴシック" panose="020B0600070205080204" pitchFamily="50" charset="-128"/>
              </a:rPr>
              <a:t>YOLO</a:t>
            </a:r>
            <a:r>
              <a:rPr lang="ja-JP" altLang="en-US" sz="2800" dirty="0">
                <a:latin typeface="ＭＳ Ｐゴシック" panose="020B0600070205080204" pitchFamily="50" charset="-128"/>
                <a:ea typeface="ＭＳ Ｐゴシック" panose="020B0600070205080204" pitchFamily="50" charset="-128"/>
              </a:rPr>
              <a:t>のモデルをダウンロード</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３．独自のデータセットで</a:t>
            </a:r>
            <a:r>
              <a:rPr lang="en-US" altLang="ja-JP" sz="2800" dirty="0">
                <a:latin typeface="ＭＳ Ｐゴシック" panose="020B0600070205080204" pitchFamily="50" charset="-128"/>
                <a:ea typeface="ＭＳ Ｐゴシック" panose="020B0600070205080204" pitchFamily="50" charset="-128"/>
              </a:rPr>
              <a:t>YOLO</a:t>
            </a:r>
            <a:r>
              <a:rPr lang="ja-JP" altLang="en-US" sz="2800" dirty="0">
                <a:latin typeface="ＭＳ Ｐゴシック" panose="020B0600070205080204" pitchFamily="50" charset="-128"/>
                <a:ea typeface="ＭＳ Ｐゴシック" panose="020B0600070205080204" pitchFamily="50" charset="-128"/>
              </a:rPr>
              <a:t>を学習</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４．</a:t>
            </a:r>
            <a:r>
              <a:rPr lang="ja-JP" altLang="en-US" sz="2800" dirty="0"/>
              <a:t>画像や動画を使って物体検出</a:t>
            </a:r>
            <a:endParaRPr lang="en-US" altLang="ja-JP" sz="2800" dirty="0">
              <a:latin typeface="ＭＳ Ｐゴシック" panose="020B0600070205080204" pitchFamily="50" charset="-128"/>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5BAABCA9-B8E7-BFC7-C2C1-9CE8D1ED8C88}"/>
              </a:ext>
            </a:extLst>
          </p:cNvPr>
          <p:cNvSpPr txBox="1"/>
          <p:nvPr/>
        </p:nvSpPr>
        <p:spPr>
          <a:xfrm>
            <a:off x="475269" y="1254176"/>
            <a:ext cx="11079671" cy="954107"/>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・公開されている事前学習済みモデルをダウンロードすることで、誰でも簡単に</a:t>
            </a:r>
            <a:r>
              <a:rPr lang="en-US" altLang="ja-JP" sz="2800" dirty="0">
                <a:latin typeface="ＭＳ Ｐゴシック" panose="020B0600070205080204" pitchFamily="50" charset="-128"/>
                <a:ea typeface="ＭＳ Ｐゴシック" panose="020B0600070205080204" pitchFamily="50" charset="-128"/>
              </a:rPr>
              <a:t>YOLO</a:t>
            </a:r>
            <a:r>
              <a:rPr lang="ja-JP" altLang="en-US" sz="2800" dirty="0">
                <a:latin typeface="ＭＳ Ｐゴシック" panose="020B0600070205080204" pitchFamily="50" charset="-128"/>
                <a:ea typeface="ＭＳ Ｐゴシック" panose="020B0600070205080204" pitchFamily="50" charset="-128"/>
              </a:rPr>
              <a:t>を使用することができる</a:t>
            </a:r>
          </a:p>
        </p:txBody>
      </p:sp>
    </p:spTree>
    <p:extLst>
      <p:ext uri="{BB962C8B-B14F-4D97-AF65-F5344CB8AC3E}">
        <p14:creationId xmlns:p14="http://schemas.microsoft.com/office/powerpoint/2010/main" val="313298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3" end="3"/>
                                            </p:txEl>
                                          </p:spTgt>
                                        </p:tgtEl>
                                        <p:attrNameLst>
                                          <p:attrName>style.color</p:attrName>
                                        </p:attrNameLst>
                                      </p:cBhvr>
                                      <p:to>
                                        <a:srgbClr val="FF0000"/>
                                      </p:to>
                                    </p:animClr>
                                    <p:animClr clrSpc="rgb" dir="cw">
                                      <p:cBhvr>
                                        <p:cTn id="7" dur="500" fill="hold"/>
                                        <p:tgtEl>
                                          <p:spTgt spid="3">
                                            <p:txEl>
                                              <p:pRg st="3" end="3"/>
                                            </p:txEl>
                                          </p:spTgt>
                                        </p:tgtEl>
                                        <p:attrNameLst>
                                          <p:attrName>fillcolor</p:attrName>
                                        </p:attrNameLst>
                                      </p:cBhvr>
                                      <p:to>
                                        <a:srgbClr val="FF0000"/>
                                      </p:to>
                                    </p:animClr>
                                    <p:set>
                                      <p:cBhvr>
                                        <p:cTn id="8" dur="500" fill="hold"/>
                                        <p:tgtEl>
                                          <p:spTgt spid="3">
                                            <p:txEl>
                                              <p:pRg st="3" end="3"/>
                                            </p:txEl>
                                          </p:spTgt>
                                        </p:tgtEl>
                                        <p:attrNameLst>
                                          <p:attrName>fill.type</p:attrName>
                                        </p:attrNameLst>
                                      </p:cBhvr>
                                      <p:to>
                                        <p:strVal val="solid"/>
                                      </p:to>
                                    </p:set>
                                    <p:set>
                                      <p:cBhvr>
                                        <p:cTn id="9" dur="500" fill="hold"/>
                                        <p:tgtEl>
                                          <p:spTgt spid="3">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94C71-5CDC-0ABB-0664-5719EF89E3A9}"/>
            </a:ext>
          </a:extLst>
        </p:cNvPr>
        <p:cNvGrpSpPr/>
        <p:nvPr/>
      </p:nvGrpSpPr>
      <p:grpSpPr>
        <a:xfrm>
          <a:off x="0" y="0"/>
          <a:ext cx="0" cy="0"/>
          <a:chOff x="0" y="0"/>
          <a:chExt cx="0" cy="0"/>
        </a:xfrm>
      </p:grpSpPr>
      <p:sp>
        <p:nvSpPr>
          <p:cNvPr id="15" name="テキスト ボックス 14">
            <a:extLst>
              <a:ext uri="{FF2B5EF4-FFF2-40B4-BE49-F238E27FC236}">
                <a16:creationId xmlns:a16="http://schemas.microsoft.com/office/drawing/2014/main" id="{EA3E7E4B-14D4-2EE2-CD40-12D9A4C34375}"/>
              </a:ext>
            </a:extLst>
          </p:cNvPr>
          <p:cNvSpPr txBox="1"/>
          <p:nvPr/>
        </p:nvSpPr>
        <p:spPr>
          <a:xfrm>
            <a:off x="6207000" y="1443841"/>
            <a:ext cx="4990910" cy="3970318"/>
          </a:xfrm>
          <a:prstGeom prst="rect">
            <a:avLst/>
          </a:prstGeom>
          <a:noFill/>
        </p:spPr>
        <p:txBody>
          <a:bodyPr wrap="square" rtlCol="0">
            <a:spAutoFit/>
          </a:bodyPr>
          <a:lstStyle/>
          <a:p>
            <a:r>
              <a:rPr kumimoji="1" lang="ja-JP" altLang="en-US" sz="2800" dirty="0">
                <a:latin typeface="ＭＳ Ｐゴシック" panose="020B0600070205080204" pitchFamily="50" charset="-128"/>
                <a:ea typeface="ＭＳ Ｐゴシック" panose="020B0600070205080204" pitchFamily="50" charset="-128"/>
              </a:rPr>
              <a:t>名前：</a:t>
            </a:r>
            <a:r>
              <a:rPr kumimoji="1" lang="en-US" altLang="ja-JP" sz="2800" dirty="0" err="1">
                <a:latin typeface="ＭＳ Ｐゴシック" panose="020B0600070205080204" pitchFamily="50" charset="-128"/>
                <a:ea typeface="ＭＳ Ｐゴシック" panose="020B0600070205080204" pitchFamily="50" charset="-128"/>
              </a:rPr>
              <a:t>obakyo</a:t>
            </a:r>
            <a:endParaRPr lang="en-US" altLang="ja-JP" sz="2800" dirty="0">
              <a:latin typeface="ＭＳ Ｐゴシック" panose="020B0600070205080204" pitchFamily="50" charset="-128"/>
              <a:ea typeface="ＭＳ Ｐゴシック" panose="020B0600070205080204" pitchFamily="50" charset="-128"/>
            </a:endParaRPr>
          </a:p>
          <a:p>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出身：秋田</a:t>
            </a:r>
            <a:endParaRPr lang="en-US" altLang="ja-JP" sz="2800" dirty="0">
              <a:latin typeface="ＭＳ Ｐゴシック" panose="020B0600070205080204" pitchFamily="50" charset="-128"/>
              <a:ea typeface="ＭＳ Ｐゴシック" panose="020B0600070205080204" pitchFamily="50" charset="-128"/>
            </a:endParaRPr>
          </a:p>
          <a:p>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学年： 修士</a:t>
            </a:r>
            <a:r>
              <a:rPr lang="en-US" altLang="ja-JP" sz="2800" dirty="0">
                <a:latin typeface="ＭＳ Ｐゴシック" panose="020B0600070205080204" pitchFamily="50" charset="-128"/>
                <a:ea typeface="ＭＳ Ｐゴシック" panose="020B0600070205080204" pitchFamily="50" charset="-128"/>
              </a:rPr>
              <a:t>1</a:t>
            </a:r>
            <a:r>
              <a:rPr lang="ja-JP" altLang="en-US" sz="2800" dirty="0">
                <a:latin typeface="ＭＳ Ｐゴシック" panose="020B0600070205080204" pitchFamily="50" charset="-128"/>
                <a:ea typeface="ＭＳ Ｐゴシック" panose="020B0600070205080204" pitchFamily="50" charset="-128"/>
              </a:rPr>
              <a:t>年（なる予定）</a:t>
            </a:r>
            <a:endParaRPr lang="en-US" altLang="ja-JP" sz="2800" dirty="0">
              <a:latin typeface="ＭＳ Ｐゴシック" panose="020B0600070205080204" pitchFamily="50" charset="-128"/>
              <a:ea typeface="ＭＳ Ｐゴシック" panose="020B0600070205080204" pitchFamily="50" charset="-128"/>
            </a:endParaRPr>
          </a:p>
          <a:p>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趣味： 旅行、映画、ゲーム</a:t>
            </a:r>
            <a:endParaRPr lang="en-US" altLang="ja-JP" sz="2800" dirty="0">
              <a:latin typeface="ＭＳ Ｐゴシック" panose="020B0600070205080204" pitchFamily="50" charset="-128"/>
              <a:ea typeface="ＭＳ Ｐゴシック" panose="020B0600070205080204" pitchFamily="50" charset="-128"/>
            </a:endParaRPr>
          </a:p>
          <a:p>
            <a:endParaRPr kumimoji="1" lang="en-US" altLang="ja-JP" sz="2800" dirty="0">
              <a:latin typeface="ＭＳ Ｐゴシック" panose="020B0600070205080204" pitchFamily="50" charset="-128"/>
              <a:ea typeface="ＭＳ Ｐゴシック" panose="020B0600070205080204" pitchFamily="50" charset="-128"/>
            </a:endParaRPr>
          </a:p>
          <a:p>
            <a:r>
              <a:rPr kumimoji="1" lang="ja-JP" altLang="en-US" sz="2800" dirty="0">
                <a:latin typeface="ＭＳ Ｐゴシック" panose="020B0600070205080204" pitchFamily="50" charset="-128"/>
                <a:ea typeface="ＭＳ Ｐゴシック" panose="020B0600070205080204" pitchFamily="50" charset="-128"/>
              </a:rPr>
              <a:t>研究： ドローン制御、</a:t>
            </a:r>
            <a:r>
              <a:rPr kumimoji="1" lang="en-US" altLang="ja-JP" sz="2800" dirty="0">
                <a:latin typeface="ＭＳ Ｐゴシック" panose="020B0600070205080204" pitchFamily="50" charset="-128"/>
                <a:ea typeface="ＭＳ Ｐゴシック" panose="020B0600070205080204" pitchFamily="50" charset="-128"/>
              </a:rPr>
              <a:t>AR</a:t>
            </a:r>
            <a:endParaRPr kumimoji="1" lang="ja-JP" altLang="en-US" sz="2800" dirty="0">
              <a:latin typeface="ＭＳ Ｐゴシック" panose="020B0600070205080204" pitchFamily="50" charset="-128"/>
              <a:ea typeface="ＭＳ Ｐゴシック" panose="020B0600070205080204" pitchFamily="50" charset="-128"/>
            </a:endParaRPr>
          </a:p>
        </p:txBody>
      </p:sp>
      <p:grpSp>
        <p:nvGrpSpPr>
          <p:cNvPr id="18" name="グループ化 17">
            <a:extLst>
              <a:ext uri="{FF2B5EF4-FFF2-40B4-BE49-F238E27FC236}">
                <a16:creationId xmlns:a16="http://schemas.microsoft.com/office/drawing/2014/main" id="{DF3710C7-56DC-E5BF-28F5-47BCFEBAD7EA}"/>
              </a:ext>
            </a:extLst>
          </p:cNvPr>
          <p:cNvGrpSpPr/>
          <p:nvPr/>
        </p:nvGrpSpPr>
        <p:grpSpPr>
          <a:xfrm>
            <a:off x="1291460" y="1602298"/>
            <a:ext cx="3678580" cy="4317580"/>
            <a:chOff x="1291460" y="1602298"/>
            <a:chExt cx="3678580" cy="4317580"/>
          </a:xfrm>
        </p:grpSpPr>
        <p:sp>
          <p:nvSpPr>
            <p:cNvPr id="11" name="テキスト ボックス 10">
              <a:extLst>
                <a:ext uri="{FF2B5EF4-FFF2-40B4-BE49-F238E27FC236}">
                  <a16:creationId xmlns:a16="http://schemas.microsoft.com/office/drawing/2014/main" id="{BB101804-2A30-A9FC-B379-D80C76E34DEB}"/>
                </a:ext>
              </a:extLst>
            </p:cNvPr>
            <p:cNvSpPr txBox="1"/>
            <p:nvPr/>
          </p:nvSpPr>
          <p:spPr>
            <a:xfrm>
              <a:off x="1437680" y="5458213"/>
              <a:ext cx="3386138" cy="461665"/>
            </a:xfrm>
            <a:prstGeom prst="rect">
              <a:avLst/>
            </a:prstGeom>
            <a:noFill/>
          </p:spPr>
          <p:txBody>
            <a:bodyPr wrap="square" rtlCol="0">
              <a:spAutoFit/>
            </a:bodyPr>
            <a:lstStyle/>
            <a:p>
              <a:r>
                <a:rPr kumimoji="1" lang="en-US" altLang="ja-JP" sz="2400" dirty="0">
                  <a:latin typeface="ＭＳ Ｐゴシック" panose="020B0600070205080204" pitchFamily="50" charset="-128"/>
                  <a:ea typeface="ＭＳ Ｐゴシック" panose="020B0600070205080204" pitchFamily="50" charset="-128"/>
                </a:rPr>
                <a:t>Mail</a:t>
              </a:r>
              <a:r>
                <a:rPr lang="en-US" altLang="ja-JP" sz="2400" dirty="0">
                  <a:latin typeface="ＭＳ Ｐゴシック" panose="020B0600070205080204" pitchFamily="50" charset="-128"/>
                  <a:ea typeface="ＭＳ Ｐゴシック" panose="020B0600070205080204" pitchFamily="50" charset="-128"/>
                </a:rPr>
                <a:t>:</a:t>
              </a:r>
              <a:r>
                <a:rPr lang="ja-JP" altLang="en-US" sz="2400" dirty="0">
                  <a:latin typeface="ＭＳ Ｐゴシック" panose="020B0600070205080204" pitchFamily="50" charset="-128"/>
                  <a:ea typeface="ＭＳ Ｐゴシック" panose="020B0600070205080204" pitchFamily="50" charset="-128"/>
                </a:rPr>
                <a:t> </a:t>
              </a:r>
              <a:r>
                <a:rPr lang="en-US" altLang="ja-JP" sz="2400" dirty="0">
                  <a:latin typeface="ＭＳ Ｐゴシック" panose="020B0600070205080204" pitchFamily="50" charset="-128"/>
                  <a:ea typeface="ＭＳ Ｐゴシック" panose="020B0600070205080204" pitchFamily="50" charset="-128"/>
                </a:rPr>
                <a:t>loft1185@gmail.com</a:t>
              </a:r>
              <a:endParaRPr kumimoji="1" lang="ja-JP" altLang="en-US" sz="2400" dirty="0">
                <a:latin typeface="ＭＳ Ｐゴシック" panose="020B0600070205080204" pitchFamily="50" charset="-128"/>
                <a:ea typeface="ＭＳ Ｐゴシック" panose="020B0600070205080204" pitchFamily="50" charset="-128"/>
              </a:endParaRPr>
            </a:p>
          </p:txBody>
        </p:sp>
        <p:pic>
          <p:nvPicPr>
            <p:cNvPr id="17" name="図 16">
              <a:extLst>
                <a:ext uri="{FF2B5EF4-FFF2-40B4-BE49-F238E27FC236}">
                  <a16:creationId xmlns:a16="http://schemas.microsoft.com/office/drawing/2014/main" id="{31540FBA-DCF9-D167-7D5A-0649C27B9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04048" y="1589710"/>
              <a:ext cx="3653403" cy="3678580"/>
            </a:xfrm>
            <a:prstGeom prst="flowChartConnector">
              <a:avLst/>
            </a:prstGeom>
          </p:spPr>
        </p:pic>
      </p:grpSp>
      <p:grpSp>
        <p:nvGrpSpPr>
          <p:cNvPr id="19" name="グループ化 18">
            <a:extLst>
              <a:ext uri="{FF2B5EF4-FFF2-40B4-BE49-F238E27FC236}">
                <a16:creationId xmlns:a16="http://schemas.microsoft.com/office/drawing/2014/main" id="{B81112A1-CAFF-3E3D-1B13-5204AD9234EB}"/>
              </a:ext>
            </a:extLst>
          </p:cNvPr>
          <p:cNvGrpSpPr/>
          <p:nvPr/>
        </p:nvGrpSpPr>
        <p:grpSpPr>
          <a:xfrm>
            <a:off x="414205" y="422580"/>
            <a:ext cx="11363590" cy="646332"/>
            <a:chOff x="2499783" y="427866"/>
            <a:chExt cx="11363590" cy="646332"/>
          </a:xfrm>
        </p:grpSpPr>
        <p:sp>
          <p:nvSpPr>
            <p:cNvPr id="20" name="正方形/長方形 19">
              <a:extLst>
                <a:ext uri="{FF2B5EF4-FFF2-40B4-BE49-F238E27FC236}">
                  <a16:creationId xmlns:a16="http://schemas.microsoft.com/office/drawing/2014/main" id="{7BB52A40-E5EF-0772-9FD8-B8FBE4A8AF6F}"/>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テキスト ボックス 20">
              <a:extLst>
                <a:ext uri="{FF2B5EF4-FFF2-40B4-BE49-F238E27FC236}">
                  <a16:creationId xmlns:a16="http://schemas.microsoft.com/office/drawing/2014/main" id="{2C30B3B7-5282-89AC-4445-2A97F91116F5}"/>
                </a:ext>
              </a:extLst>
            </p:cNvPr>
            <p:cNvSpPr txBox="1"/>
            <p:nvPr/>
          </p:nvSpPr>
          <p:spPr>
            <a:xfrm>
              <a:off x="2621908" y="458644"/>
              <a:ext cx="11241465" cy="584775"/>
            </a:xfrm>
            <a:prstGeom prst="rect">
              <a:avLst/>
            </a:prstGeom>
            <a:noFill/>
          </p:spPr>
          <p:txBody>
            <a:bodyPr wrap="square" rtlCol="0" anchor="ctr">
              <a:spAutoFit/>
            </a:bodyPr>
            <a:lstStyle/>
            <a:p>
              <a:r>
                <a:rPr kumimoji="1" lang="ja-JP" altLang="en-US" sz="3200" b="1" dirty="0">
                  <a:latin typeface="ＭＳ Ｐゴシック" panose="020B0600070205080204" pitchFamily="50" charset="-128"/>
                  <a:ea typeface="ＭＳ Ｐゴシック" panose="020B0600070205080204" pitchFamily="50" charset="-128"/>
                </a:rPr>
                <a:t>自己紹介</a:t>
              </a:r>
            </a:p>
          </p:txBody>
        </p:sp>
      </p:grpSp>
    </p:spTree>
    <p:extLst>
      <p:ext uri="{BB962C8B-B14F-4D97-AF65-F5344CB8AC3E}">
        <p14:creationId xmlns:p14="http://schemas.microsoft.com/office/powerpoint/2010/main" val="2913734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C30A2-1DEC-54C7-B6CC-108F69841658}"/>
            </a:ext>
          </a:extLst>
        </p:cNvPr>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4245B855-7083-8816-C114-6CB9113FF7D9}"/>
              </a:ext>
            </a:extLst>
          </p:cNvPr>
          <p:cNvGrpSpPr/>
          <p:nvPr/>
        </p:nvGrpSpPr>
        <p:grpSpPr>
          <a:xfrm>
            <a:off x="414205" y="422580"/>
            <a:ext cx="11363590" cy="646332"/>
            <a:chOff x="2499783" y="427866"/>
            <a:chExt cx="11363590" cy="646332"/>
          </a:xfrm>
        </p:grpSpPr>
        <p:sp>
          <p:nvSpPr>
            <p:cNvPr id="9" name="正方形/長方形 8">
              <a:extLst>
                <a:ext uri="{FF2B5EF4-FFF2-40B4-BE49-F238E27FC236}">
                  <a16:creationId xmlns:a16="http://schemas.microsoft.com/office/drawing/2014/main" id="{84D4107C-100F-0436-98DD-36B0D231AB66}"/>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160BE692-9C09-49D5-FB83-2D7630822D95}"/>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の実装！　ー</a:t>
              </a:r>
              <a:r>
                <a:rPr lang="ja-JP" altLang="en-US" sz="3200" dirty="0">
                  <a:latin typeface="ＭＳ Ｐゴシック" panose="020B0600070205080204" pitchFamily="50" charset="-128"/>
                  <a:ea typeface="ＭＳ Ｐゴシック" panose="020B0600070205080204" pitchFamily="50" charset="-128"/>
                </a:rPr>
                <a:t>独自のデータセットで</a:t>
              </a:r>
              <a:r>
                <a:rPr lang="en-US" altLang="ja-JP" sz="3200" dirty="0">
                  <a:latin typeface="ＭＳ Ｐゴシック" panose="020B0600070205080204" pitchFamily="50" charset="-128"/>
                  <a:ea typeface="ＭＳ Ｐゴシック" panose="020B0600070205080204" pitchFamily="50" charset="-128"/>
                </a:rPr>
                <a:t>YOLO</a:t>
              </a:r>
              <a:r>
                <a:rPr lang="ja-JP" altLang="en-US" sz="3200" dirty="0">
                  <a:latin typeface="ＭＳ Ｐゴシック" panose="020B0600070205080204" pitchFamily="50" charset="-128"/>
                  <a:ea typeface="ＭＳ Ｐゴシック" panose="020B0600070205080204" pitchFamily="50" charset="-128"/>
                </a:rPr>
                <a:t>を学習</a:t>
              </a:r>
              <a:r>
                <a:rPr kumimoji="1" lang="ja-JP" altLang="en-US" sz="3200" b="1" dirty="0">
                  <a:latin typeface="ＭＳ Ｐゴシック" panose="020B0600070205080204" pitchFamily="50" charset="-128"/>
                  <a:ea typeface="ＭＳ Ｐゴシック" panose="020B0600070205080204" pitchFamily="50" charset="-128"/>
                </a:rPr>
                <a:t>ー</a:t>
              </a:r>
              <a:endParaRPr kumimoji="1" lang="en-US" altLang="ja-JP" sz="3200" b="1" dirty="0">
                <a:latin typeface="ＭＳ Ｐゴシック" panose="020B0600070205080204" pitchFamily="50" charset="-128"/>
                <a:ea typeface="ＭＳ Ｐゴシック" panose="020B0600070205080204" pitchFamily="50" charset="-128"/>
              </a:endParaRPr>
            </a:p>
          </p:txBody>
        </p:sp>
      </p:grpSp>
      <p:sp>
        <p:nvSpPr>
          <p:cNvPr id="2" name="テキスト ボックス 1">
            <a:extLst>
              <a:ext uri="{FF2B5EF4-FFF2-40B4-BE49-F238E27FC236}">
                <a16:creationId xmlns:a16="http://schemas.microsoft.com/office/drawing/2014/main" id="{E8B80594-571C-F2A1-D258-6162F6189542}"/>
              </a:ext>
            </a:extLst>
          </p:cNvPr>
          <p:cNvSpPr txBox="1"/>
          <p:nvPr/>
        </p:nvSpPr>
        <p:spPr>
          <a:xfrm>
            <a:off x="475269" y="1254176"/>
            <a:ext cx="11302526" cy="4401205"/>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・独自のデータセットで</a:t>
            </a:r>
            <a:r>
              <a:rPr lang="en-US" altLang="ja-JP" sz="2800" dirty="0">
                <a:latin typeface="ＭＳ Ｐゴシック" panose="020B0600070205080204" pitchFamily="50" charset="-128"/>
                <a:ea typeface="ＭＳ Ｐゴシック" panose="020B0600070205080204" pitchFamily="50" charset="-128"/>
              </a:rPr>
              <a:t>YOLO</a:t>
            </a:r>
            <a:r>
              <a:rPr lang="ja-JP" altLang="en-US" sz="2800" dirty="0">
                <a:latin typeface="ＭＳ Ｐゴシック" panose="020B0600070205080204" pitchFamily="50" charset="-128"/>
                <a:ea typeface="ＭＳ Ｐゴシック" panose="020B0600070205080204" pitchFamily="50" charset="-128"/>
              </a:rPr>
              <a:t>を学習する場合、自分で撮影した画像に</a:t>
            </a:r>
            <a:r>
              <a:rPr lang="ja-JP" altLang="en-US" sz="2800" dirty="0">
                <a:solidFill>
                  <a:srgbClr val="FF0000"/>
                </a:solidFill>
                <a:latin typeface="ＭＳ Ｐゴシック" panose="020B0600070205080204" pitchFamily="50" charset="-128"/>
                <a:ea typeface="ＭＳ Ｐゴシック" panose="020B0600070205080204" pitchFamily="50" charset="-128"/>
              </a:rPr>
              <a:t>アノテーション</a:t>
            </a:r>
            <a:r>
              <a:rPr lang="ja-JP" altLang="en-US" sz="2800" dirty="0">
                <a:latin typeface="ＭＳ Ｐゴシック" panose="020B0600070205080204" pitchFamily="50" charset="-128"/>
                <a:ea typeface="ＭＳ Ｐゴシック" panose="020B0600070205080204" pitchFamily="50" charset="-128"/>
              </a:rPr>
              <a:t>をする必要がある</a:t>
            </a:r>
            <a:endParaRPr lang="en-US" altLang="ja-JP" sz="2800" dirty="0">
              <a:latin typeface="ＭＳ Ｐゴシック" panose="020B0600070205080204" pitchFamily="50" charset="-128"/>
              <a:ea typeface="ＭＳ Ｐゴシック" panose="020B0600070205080204" pitchFamily="50" charset="-128"/>
            </a:endParaRPr>
          </a:p>
          <a:p>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a:t>
            </a:r>
            <a:r>
              <a:rPr lang="ja-JP" altLang="en-US" sz="2800" u="sng" dirty="0">
                <a:latin typeface="ＭＳ Ｐゴシック" panose="020B0600070205080204" pitchFamily="50" charset="-128"/>
                <a:ea typeface="ＭＳ Ｐゴシック" panose="020B0600070205080204" pitchFamily="50" charset="-128"/>
              </a:rPr>
              <a:t>アノテーションとは？</a:t>
            </a:r>
            <a:endParaRPr lang="en-US" altLang="ja-JP" sz="2800" u="sng"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a:t>
            </a:r>
            <a:r>
              <a:rPr lang="en-US" altLang="ja-JP" sz="2800" dirty="0"/>
              <a:t>AI</a:t>
            </a:r>
            <a:r>
              <a:rPr lang="ja-JP" altLang="en-US" sz="2800" dirty="0"/>
              <a:t>が学習できるように画像に「物体の位置」と「名前」を教える　</a:t>
            </a:r>
            <a:endParaRPr lang="en-US" altLang="ja-JP" sz="2800" dirty="0"/>
          </a:p>
          <a:p>
            <a:r>
              <a:rPr lang="ja-JP" altLang="en-US" sz="2800" dirty="0"/>
              <a:t>　作業のこと</a:t>
            </a:r>
            <a:endParaRPr lang="en-US" altLang="ja-JP" sz="2800" dirty="0"/>
          </a:p>
          <a:p>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・画像の枚数が多かったりすると、大きな労力が必要になりかなり大変、、</a:t>
            </a:r>
            <a:endParaRPr lang="en-US" altLang="ja-JP" sz="2800" dirty="0">
              <a:latin typeface="ＭＳ Ｐゴシック" panose="020B0600070205080204" pitchFamily="50" charset="-128"/>
              <a:ea typeface="ＭＳ Ｐゴシック" panose="020B0600070205080204" pitchFamily="50" charset="-128"/>
            </a:endParaRPr>
          </a:p>
          <a:p>
            <a:pPr algn="ctr"/>
            <a:r>
              <a:rPr lang="ja-JP" altLang="en-US" sz="2800" dirty="0">
                <a:latin typeface="ＭＳ Ｐゴシック" panose="020B0600070205080204" pitchFamily="50" charset="-128"/>
                <a:ea typeface="ＭＳ Ｐゴシック" panose="020B0600070205080204" pitchFamily="50" charset="-128"/>
              </a:rPr>
              <a:t>↓</a:t>
            </a:r>
            <a:endParaRPr lang="en-US" altLang="ja-JP" sz="2800" dirty="0">
              <a:latin typeface="ＭＳ Ｐゴシック" panose="020B0600070205080204" pitchFamily="50" charset="-128"/>
              <a:ea typeface="ＭＳ Ｐゴシック" panose="020B0600070205080204" pitchFamily="50" charset="-128"/>
            </a:endParaRPr>
          </a:p>
          <a:p>
            <a:pPr algn="ctr"/>
            <a:r>
              <a:rPr lang="ja-JP" altLang="en-US" sz="2800" dirty="0">
                <a:latin typeface="ＭＳ Ｐゴシック" panose="020B0600070205080204" pitchFamily="50" charset="-128"/>
                <a:ea typeface="ＭＳ Ｐゴシック" panose="020B0600070205080204" pitchFamily="50" charset="-128"/>
              </a:rPr>
              <a:t>そこで、</a:t>
            </a:r>
            <a:r>
              <a:rPr lang="en-US" altLang="ja-JP" sz="2800" u="sng" dirty="0" err="1">
                <a:solidFill>
                  <a:srgbClr val="FF0000"/>
                </a:solidFill>
                <a:latin typeface="ＭＳ Ｐゴシック" panose="020B0600070205080204" pitchFamily="50" charset="-128"/>
                <a:ea typeface="ＭＳ Ｐゴシック" panose="020B0600070205080204" pitchFamily="50" charset="-128"/>
              </a:rPr>
              <a:t>Roboflow</a:t>
            </a:r>
            <a:r>
              <a:rPr lang="en-US" altLang="ja-JP" sz="2800" u="sng" dirty="0">
                <a:solidFill>
                  <a:srgbClr val="FF0000"/>
                </a:solidFill>
                <a:latin typeface="ＭＳ Ｐゴシック" panose="020B0600070205080204" pitchFamily="50" charset="-128"/>
                <a:ea typeface="ＭＳ Ｐゴシック" panose="020B0600070205080204" pitchFamily="50" charset="-128"/>
              </a:rPr>
              <a:t> Universe</a:t>
            </a:r>
            <a:r>
              <a:rPr lang="ja-JP" altLang="en-US" sz="2800" dirty="0">
                <a:latin typeface="ＭＳ Ｐゴシック" panose="020B0600070205080204" pitchFamily="50" charset="-128"/>
                <a:ea typeface="ＭＳ Ｐゴシック" panose="020B0600070205080204" pitchFamily="50" charset="-128"/>
              </a:rPr>
              <a:t>を使用する！</a:t>
            </a:r>
            <a:endParaRPr lang="en-US" altLang="ja-JP" sz="28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550002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2FEE3-4648-AE48-A456-344785EAD57B}"/>
            </a:ext>
          </a:extLst>
        </p:cNvPr>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F2BE4DFB-8F7E-9DFF-FF9B-71E7A1F271BF}"/>
              </a:ext>
            </a:extLst>
          </p:cNvPr>
          <p:cNvGrpSpPr/>
          <p:nvPr/>
        </p:nvGrpSpPr>
        <p:grpSpPr>
          <a:xfrm>
            <a:off x="414205" y="422580"/>
            <a:ext cx="11363590" cy="646332"/>
            <a:chOff x="2499783" y="427866"/>
            <a:chExt cx="11363590" cy="646332"/>
          </a:xfrm>
        </p:grpSpPr>
        <p:sp>
          <p:nvSpPr>
            <p:cNvPr id="9" name="正方形/長方形 8">
              <a:extLst>
                <a:ext uri="{FF2B5EF4-FFF2-40B4-BE49-F238E27FC236}">
                  <a16:creationId xmlns:a16="http://schemas.microsoft.com/office/drawing/2014/main" id="{C198A343-729E-52A0-853F-79FA7E4C8DF1}"/>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797FB58E-1780-E7F7-A62B-4908222CDA37}"/>
                </a:ext>
              </a:extLst>
            </p:cNvPr>
            <p:cNvSpPr txBox="1"/>
            <p:nvPr/>
          </p:nvSpPr>
          <p:spPr>
            <a:xfrm>
              <a:off x="2621908" y="458644"/>
              <a:ext cx="11241465" cy="584775"/>
            </a:xfrm>
            <a:prstGeom prst="rect">
              <a:avLst/>
            </a:prstGeom>
            <a:noFill/>
          </p:spPr>
          <p:txBody>
            <a:bodyPr wrap="square" rtlCol="0" anchor="ctr">
              <a:spAutoFit/>
            </a:bodyPr>
            <a:lstStyle/>
            <a:p>
              <a:r>
                <a:rPr kumimoji="1" lang="en-US" altLang="ja-JP" sz="3200" b="1" dirty="0">
                  <a:latin typeface="ＭＳ Ｐゴシック" panose="020B0600070205080204" pitchFamily="50" charset="-128"/>
                  <a:ea typeface="ＭＳ Ｐゴシック" panose="020B0600070205080204" pitchFamily="50" charset="-128"/>
                </a:rPr>
                <a:t>YOLO</a:t>
              </a:r>
              <a:r>
                <a:rPr kumimoji="1" lang="ja-JP" altLang="en-US" sz="3200" b="1" dirty="0">
                  <a:latin typeface="ＭＳ Ｐゴシック" panose="020B0600070205080204" pitchFamily="50" charset="-128"/>
                  <a:ea typeface="ＭＳ Ｐゴシック" panose="020B0600070205080204" pitchFamily="50" charset="-128"/>
                </a:rPr>
                <a:t>の実装！　ー</a:t>
              </a:r>
              <a:r>
                <a:rPr lang="ja-JP" altLang="en-US" sz="3200" dirty="0">
                  <a:latin typeface="ＭＳ Ｐゴシック" panose="020B0600070205080204" pitchFamily="50" charset="-128"/>
                  <a:ea typeface="ＭＳ Ｐゴシック" panose="020B0600070205080204" pitchFamily="50" charset="-128"/>
                </a:rPr>
                <a:t>独自のデータセットで</a:t>
              </a:r>
              <a:r>
                <a:rPr lang="en-US" altLang="ja-JP" sz="3200" dirty="0">
                  <a:latin typeface="ＭＳ Ｐゴシック" panose="020B0600070205080204" pitchFamily="50" charset="-128"/>
                  <a:ea typeface="ＭＳ Ｐゴシック" panose="020B0600070205080204" pitchFamily="50" charset="-128"/>
                </a:rPr>
                <a:t>YOLO</a:t>
              </a:r>
              <a:r>
                <a:rPr lang="ja-JP" altLang="en-US" sz="3200" dirty="0">
                  <a:latin typeface="ＭＳ Ｐゴシック" panose="020B0600070205080204" pitchFamily="50" charset="-128"/>
                  <a:ea typeface="ＭＳ Ｐゴシック" panose="020B0600070205080204" pitchFamily="50" charset="-128"/>
                </a:rPr>
                <a:t>を学習</a:t>
              </a:r>
              <a:r>
                <a:rPr kumimoji="1" lang="ja-JP" altLang="en-US" sz="3200" b="1" dirty="0">
                  <a:latin typeface="ＭＳ Ｐゴシック" panose="020B0600070205080204" pitchFamily="50" charset="-128"/>
                  <a:ea typeface="ＭＳ Ｐゴシック" panose="020B0600070205080204" pitchFamily="50" charset="-128"/>
                </a:rPr>
                <a:t>ー</a:t>
              </a:r>
              <a:endParaRPr kumimoji="1" lang="en-US" altLang="ja-JP" sz="3200" b="1" dirty="0">
                <a:latin typeface="ＭＳ Ｐゴシック" panose="020B0600070205080204" pitchFamily="50" charset="-128"/>
                <a:ea typeface="ＭＳ Ｐゴシック" panose="020B0600070205080204" pitchFamily="50" charset="-128"/>
              </a:endParaRPr>
            </a:p>
          </p:txBody>
        </p:sp>
      </p:grpSp>
      <p:sp>
        <p:nvSpPr>
          <p:cNvPr id="2" name="テキスト ボックス 1">
            <a:extLst>
              <a:ext uri="{FF2B5EF4-FFF2-40B4-BE49-F238E27FC236}">
                <a16:creationId xmlns:a16="http://schemas.microsoft.com/office/drawing/2014/main" id="{A7CC19A1-998F-0554-0611-408C77F3E0F0}"/>
              </a:ext>
            </a:extLst>
          </p:cNvPr>
          <p:cNvSpPr txBox="1"/>
          <p:nvPr/>
        </p:nvSpPr>
        <p:spPr>
          <a:xfrm>
            <a:off x="475269" y="1254176"/>
            <a:ext cx="11302526" cy="954107"/>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a:t>
            </a:r>
            <a:r>
              <a:rPr lang="en-US" altLang="ja-JP" sz="2800" dirty="0">
                <a:latin typeface="ＭＳ Ｐゴシック" panose="020B0600070205080204" pitchFamily="50" charset="-128"/>
                <a:ea typeface="ＭＳ Ｐゴシック" panose="020B0600070205080204" pitchFamily="50" charset="-128"/>
              </a:rPr>
              <a:t> </a:t>
            </a:r>
            <a:r>
              <a:rPr lang="en-US" altLang="ja-JP" sz="2800" u="sng" dirty="0" err="1">
                <a:latin typeface="ＭＳ Ｐゴシック" panose="020B0600070205080204" pitchFamily="50" charset="-128"/>
                <a:ea typeface="ＭＳ Ｐゴシック" panose="020B0600070205080204" pitchFamily="50" charset="-128"/>
              </a:rPr>
              <a:t>Roboflow</a:t>
            </a:r>
            <a:r>
              <a:rPr lang="en-US" altLang="ja-JP" sz="2800" u="sng" dirty="0">
                <a:latin typeface="ＭＳ Ｐゴシック" panose="020B0600070205080204" pitchFamily="50" charset="-128"/>
                <a:ea typeface="ＭＳ Ｐゴシック" panose="020B0600070205080204" pitchFamily="50" charset="-128"/>
              </a:rPr>
              <a:t> Universe</a:t>
            </a:r>
            <a:r>
              <a:rPr lang="ja-JP" altLang="en-US" sz="2800" u="sng" dirty="0">
                <a:latin typeface="ＭＳ Ｐゴシック" panose="020B0600070205080204" pitchFamily="50" charset="-128"/>
                <a:ea typeface="ＭＳ Ｐゴシック" panose="020B0600070205080204" pitchFamily="50" charset="-128"/>
              </a:rPr>
              <a:t>とは？</a:t>
            </a:r>
            <a:endParaRPr lang="en-US" altLang="ja-JP" sz="2800" u="sng"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→すぐに使えるデータセットが多数公開されているプラットフォーム</a:t>
            </a:r>
            <a:endParaRPr lang="en-US" altLang="ja-JP" sz="2800" dirty="0">
              <a:latin typeface="ＭＳ Ｐゴシック" panose="020B0600070205080204" pitchFamily="50" charset="-128"/>
              <a:ea typeface="ＭＳ Ｐゴシック" panose="020B0600070205080204" pitchFamily="50" charset="-128"/>
            </a:endParaRPr>
          </a:p>
        </p:txBody>
      </p:sp>
      <p:pic>
        <p:nvPicPr>
          <p:cNvPr id="3" name="図 2">
            <a:extLst>
              <a:ext uri="{FF2B5EF4-FFF2-40B4-BE49-F238E27FC236}">
                <a16:creationId xmlns:a16="http://schemas.microsoft.com/office/drawing/2014/main" id="{3BC12792-4D7D-79B3-F1F7-ADADE086F561}"/>
              </a:ext>
            </a:extLst>
          </p:cNvPr>
          <p:cNvPicPr>
            <a:picLocks noChangeAspect="1"/>
          </p:cNvPicPr>
          <p:nvPr/>
        </p:nvPicPr>
        <p:blipFill>
          <a:blip r:embed="rId2"/>
          <a:stretch>
            <a:fillRect/>
          </a:stretch>
        </p:blipFill>
        <p:spPr>
          <a:xfrm>
            <a:off x="6096000" y="2879856"/>
            <a:ext cx="5663632" cy="2890323"/>
          </a:xfrm>
          <a:prstGeom prst="rect">
            <a:avLst/>
          </a:prstGeom>
        </p:spPr>
      </p:pic>
      <p:sp>
        <p:nvSpPr>
          <p:cNvPr id="4" name="テキスト ボックス 3">
            <a:extLst>
              <a:ext uri="{FF2B5EF4-FFF2-40B4-BE49-F238E27FC236}">
                <a16:creationId xmlns:a16="http://schemas.microsoft.com/office/drawing/2014/main" id="{4969DA09-E57E-5152-8D5F-F3626EE873F3}"/>
              </a:ext>
            </a:extLst>
          </p:cNvPr>
          <p:cNvSpPr txBox="1"/>
          <p:nvPr/>
        </p:nvSpPr>
        <p:spPr>
          <a:xfrm>
            <a:off x="475269" y="2628808"/>
            <a:ext cx="5405269" cy="1815882"/>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・アノテーション済みのデータセットをすぐに使用することができる</a:t>
            </a:r>
            <a:endParaRPr lang="en-US" altLang="ja-JP" sz="2800" dirty="0">
              <a:latin typeface="ＭＳ Ｐゴシック" panose="020B0600070205080204" pitchFamily="50" charset="-128"/>
              <a:ea typeface="ＭＳ Ｐゴシック" panose="020B0600070205080204" pitchFamily="50" charset="-128"/>
            </a:endParaRPr>
          </a:p>
          <a:p>
            <a:pPr algn="ctr"/>
            <a:r>
              <a:rPr lang="ja-JP" altLang="en-US" sz="2800" dirty="0">
                <a:latin typeface="ＭＳ Ｐゴシック" panose="020B0600070205080204" pitchFamily="50" charset="-128"/>
                <a:ea typeface="ＭＳ Ｐゴシック" panose="020B0600070205080204" pitchFamily="50" charset="-128"/>
              </a:rPr>
              <a:t>↓</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u="sng" dirty="0">
                <a:solidFill>
                  <a:srgbClr val="FF0000"/>
                </a:solidFill>
                <a:latin typeface="ＭＳ Ｐゴシック" panose="020B0600070205080204" pitchFamily="50" charset="-128"/>
                <a:ea typeface="ＭＳ Ｐゴシック" panose="020B0600070205080204" pitchFamily="50" charset="-128"/>
              </a:rPr>
              <a:t>簡単に</a:t>
            </a:r>
            <a:r>
              <a:rPr lang="en-US" altLang="ja-JP" sz="2800" u="sng" dirty="0">
                <a:solidFill>
                  <a:srgbClr val="FF0000"/>
                </a:solidFill>
                <a:latin typeface="ＭＳ Ｐゴシック" panose="020B0600070205080204" pitchFamily="50" charset="-128"/>
                <a:ea typeface="ＭＳ Ｐゴシック" panose="020B0600070205080204" pitchFamily="50" charset="-128"/>
              </a:rPr>
              <a:t>YOLO</a:t>
            </a:r>
            <a:r>
              <a:rPr lang="ja-JP" altLang="en-US" sz="2800" u="sng" dirty="0">
                <a:solidFill>
                  <a:srgbClr val="FF0000"/>
                </a:solidFill>
                <a:latin typeface="ＭＳ Ｐゴシック" panose="020B0600070205080204" pitchFamily="50" charset="-128"/>
                <a:ea typeface="ＭＳ Ｐゴシック" panose="020B0600070205080204" pitchFamily="50" charset="-128"/>
              </a:rPr>
              <a:t>を試すことができる！</a:t>
            </a:r>
            <a:endParaRPr lang="en-US" altLang="ja-JP" sz="2800" u="sng" dirty="0">
              <a:solidFill>
                <a:srgbClr val="FF000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4209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97394-A4B2-899C-73C8-5FCEEB08B64C}"/>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EE51D7BE-2BC3-7235-80BB-79FE9A2E2C7E}"/>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F699B0BE-2829-D934-A69D-9088DD458BB3}"/>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0FFE1EDD-9993-ACCD-05B8-1C191A2D3103}"/>
                </a:ext>
              </a:extLst>
            </p:cNvPr>
            <p:cNvSpPr txBox="1"/>
            <p:nvPr/>
          </p:nvSpPr>
          <p:spPr>
            <a:xfrm>
              <a:off x="2621908" y="458644"/>
              <a:ext cx="11241465" cy="584775"/>
            </a:xfrm>
            <a:prstGeom prst="rect">
              <a:avLst/>
            </a:prstGeom>
            <a:noFill/>
          </p:spPr>
          <p:txBody>
            <a:bodyPr wrap="square" rtlCol="0" anchor="ctr">
              <a:spAutoFit/>
            </a:bodyPr>
            <a:lstStyle/>
            <a:p>
              <a:r>
                <a:rPr kumimoji="1" lang="ja-JP" altLang="en-US" sz="3200" b="1" dirty="0">
                  <a:latin typeface="ＭＳ Ｐゴシック" panose="020B0600070205080204" pitchFamily="50" charset="-128"/>
                  <a:ea typeface="ＭＳ Ｐゴシック" panose="020B0600070205080204" pitchFamily="50" charset="-128"/>
                </a:rPr>
                <a:t>まとめ</a:t>
              </a:r>
            </a:p>
          </p:txBody>
        </p:sp>
      </p:grpSp>
      <p:sp>
        <p:nvSpPr>
          <p:cNvPr id="8" name="TextBox 8">
            <a:extLst>
              <a:ext uri="{FF2B5EF4-FFF2-40B4-BE49-F238E27FC236}">
                <a16:creationId xmlns:a16="http://schemas.microsoft.com/office/drawing/2014/main" id="{C1C39E66-F204-9C1D-D1B8-CD0EB5C2D08F}"/>
              </a:ext>
            </a:extLst>
          </p:cNvPr>
          <p:cNvSpPr txBox="1"/>
          <p:nvPr/>
        </p:nvSpPr>
        <p:spPr>
          <a:xfrm>
            <a:off x="1117242" y="1159802"/>
            <a:ext cx="9555521" cy="1851084"/>
          </a:xfrm>
          <a:prstGeom prst="rect">
            <a:avLst/>
          </a:prstGeom>
        </p:spPr>
        <p:txBody>
          <a:bodyPr wrap="square" lIns="0" tIns="0" rIns="0" bIns="0" rtlCol="0" anchor="t">
            <a:spAutoFit/>
          </a:bodyPr>
          <a:lstStyle/>
          <a:p>
            <a:pPr algn="l">
              <a:lnSpc>
                <a:spcPts val="5000"/>
              </a:lnSpc>
            </a:pPr>
            <a:r>
              <a:rPr lang="ja-JP" altLang="en-US" sz="2800" spc="64" dirty="0">
                <a:solidFill>
                  <a:srgbClr val="000000"/>
                </a:solidFill>
                <a:latin typeface="ＭＳ Ｐゴシック" panose="020B0600070205080204" pitchFamily="50" charset="-128"/>
                <a:ea typeface="ＭＳ Ｐゴシック" panose="020B0600070205080204" pitchFamily="50" charset="-128"/>
                <a:cs typeface="Source Han Sans JP Medium"/>
                <a:sym typeface="Source Han Sans JP Medium"/>
              </a:rPr>
              <a:t>・</a:t>
            </a:r>
            <a:r>
              <a:rPr lang="ja-JP" altLang="en-US" sz="2800" dirty="0">
                <a:latin typeface="ＭＳ Ｐゴシック" panose="020B0600070205080204" pitchFamily="50" charset="-128"/>
                <a:ea typeface="ＭＳ Ｐゴシック" panose="020B0600070205080204" pitchFamily="50" charset="-128"/>
              </a:rPr>
              <a:t>物体検出は</a:t>
            </a:r>
            <a:r>
              <a:rPr lang="en-US" altLang="ja-JP" sz="2800" dirty="0">
                <a:latin typeface="ＭＳ Ｐゴシック" panose="020B0600070205080204" pitchFamily="50" charset="-128"/>
                <a:ea typeface="ＭＳ Ｐゴシック" panose="020B0600070205080204" pitchFamily="50" charset="-128"/>
              </a:rPr>
              <a:t>AI</a:t>
            </a:r>
            <a:r>
              <a:rPr lang="ja-JP" altLang="en-US" sz="2800" dirty="0">
                <a:latin typeface="ＭＳ Ｐゴシック" panose="020B0600070205080204" pitchFamily="50" charset="-128"/>
                <a:ea typeface="ＭＳ Ｐゴシック" panose="020B0600070205080204" pitchFamily="50" charset="-128"/>
              </a:rPr>
              <a:t>が画像の中の物を認識する技術</a:t>
            </a:r>
            <a:endParaRPr lang="en-US" altLang="ja-JP" sz="2800" dirty="0">
              <a:latin typeface="ＭＳ Ｐゴシック" panose="020B0600070205080204" pitchFamily="50" charset="-128"/>
              <a:ea typeface="ＭＳ Ｐゴシック" panose="020B0600070205080204" pitchFamily="50" charset="-128"/>
            </a:endParaRPr>
          </a:p>
          <a:p>
            <a:pPr algn="l">
              <a:lnSpc>
                <a:spcPts val="5000"/>
              </a:lnSpc>
            </a:pPr>
            <a:r>
              <a:rPr lang="ja-JP" altLang="en-US" sz="2800" spc="64" dirty="0">
                <a:solidFill>
                  <a:srgbClr val="000000"/>
                </a:solidFill>
                <a:latin typeface="ＭＳ Ｐゴシック" panose="020B0600070205080204" pitchFamily="50" charset="-128"/>
                <a:ea typeface="ＭＳ Ｐゴシック" panose="020B0600070205080204" pitchFamily="50" charset="-128"/>
                <a:cs typeface="Source Han Sans JP Medium"/>
                <a:sym typeface="Source Han Sans JP Medium"/>
              </a:rPr>
              <a:t>・</a:t>
            </a:r>
            <a:r>
              <a:rPr lang="en-US" altLang="ja-JP" sz="2800" dirty="0">
                <a:latin typeface="ＭＳ Ｐゴシック" panose="020B0600070205080204" pitchFamily="50" charset="-128"/>
                <a:ea typeface="ＭＳ Ｐゴシック" panose="020B0600070205080204" pitchFamily="50" charset="-128"/>
              </a:rPr>
              <a:t>YOLO</a:t>
            </a:r>
            <a:r>
              <a:rPr lang="ja-JP" altLang="en-US" sz="2800" dirty="0">
                <a:latin typeface="ＭＳ Ｐゴシック" panose="020B0600070205080204" pitchFamily="50" charset="-128"/>
                <a:ea typeface="ＭＳ Ｐゴシック" panose="020B0600070205080204" pitchFamily="50" charset="-128"/>
              </a:rPr>
              <a:t>は高速 </a:t>
            </a:r>
            <a:r>
              <a:rPr lang="en-US" altLang="ja-JP" sz="2800" dirty="0">
                <a:latin typeface="ＭＳ Ｐゴシック" panose="020B0600070205080204" pitchFamily="50" charset="-128"/>
                <a:ea typeface="ＭＳ Ｐゴシック" panose="020B0600070205080204" pitchFamily="50" charset="-128"/>
              </a:rPr>
              <a:t>&amp; </a:t>
            </a:r>
            <a:r>
              <a:rPr lang="ja-JP" altLang="en-US" sz="2800" dirty="0">
                <a:latin typeface="ＭＳ Ｐゴシック" panose="020B0600070205080204" pitchFamily="50" charset="-128"/>
                <a:ea typeface="ＭＳ Ｐゴシック" panose="020B0600070205080204" pitchFamily="50" charset="-128"/>
              </a:rPr>
              <a:t>高精度で多くの用途がある</a:t>
            </a:r>
            <a:endParaRPr lang="en-US" altLang="ja-JP" sz="2800" spc="64" dirty="0">
              <a:solidFill>
                <a:srgbClr val="000000"/>
              </a:solidFill>
              <a:latin typeface="ＭＳ Ｐゴシック" panose="020B0600070205080204" pitchFamily="50" charset="-128"/>
              <a:ea typeface="ＭＳ Ｐゴシック" panose="020B0600070205080204" pitchFamily="50" charset="-128"/>
              <a:cs typeface="Source Han Sans JP Medium"/>
              <a:sym typeface="Source Han Sans JP Medium"/>
            </a:endParaRPr>
          </a:p>
          <a:p>
            <a:pPr algn="l">
              <a:lnSpc>
                <a:spcPts val="5000"/>
              </a:lnSpc>
            </a:pPr>
            <a:r>
              <a:rPr lang="ja-JP" altLang="en-US" sz="2800" spc="64" dirty="0">
                <a:solidFill>
                  <a:srgbClr val="000000"/>
                </a:solidFill>
                <a:latin typeface="ＭＳ Ｐゴシック" panose="020B0600070205080204" pitchFamily="50" charset="-128"/>
                <a:ea typeface="ＭＳ Ｐゴシック" panose="020B0600070205080204" pitchFamily="50" charset="-128"/>
                <a:cs typeface="Source Han Sans JP Medium"/>
                <a:sym typeface="Source Han Sans JP Medium"/>
              </a:rPr>
              <a:t>・</a:t>
            </a:r>
            <a:r>
              <a:rPr lang="en-US" altLang="ja-JP" sz="2800" dirty="0" err="1">
                <a:latin typeface="ＭＳ Ｐゴシック" panose="020B0600070205080204" pitchFamily="50" charset="-128"/>
                <a:ea typeface="ＭＳ Ｐゴシック" panose="020B0600070205080204" pitchFamily="50" charset="-128"/>
              </a:rPr>
              <a:t>Roboflow</a:t>
            </a:r>
            <a:r>
              <a:rPr lang="ja-JP" altLang="en-US" sz="2800" dirty="0">
                <a:latin typeface="ＭＳ Ｐゴシック" panose="020B0600070205080204" pitchFamily="50" charset="-128"/>
                <a:ea typeface="ＭＳ Ｐゴシック" panose="020B0600070205080204" pitchFamily="50" charset="-128"/>
              </a:rPr>
              <a:t> </a:t>
            </a:r>
            <a:r>
              <a:rPr lang="en-US" altLang="ja-JP" sz="2800" dirty="0">
                <a:latin typeface="ＭＳ Ｐゴシック" panose="020B0600070205080204" pitchFamily="50" charset="-128"/>
                <a:ea typeface="ＭＳ Ｐゴシック" panose="020B0600070205080204" pitchFamily="50" charset="-128"/>
              </a:rPr>
              <a:t>Universe</a:t>
            </a:r>
            <a:r>
              <a:rPr lang="ja-JP" altLang="en-US" sz="2800" dirty="0">
                <a:latin typeface="ＭＳ Ｐゴシック" panose="020B0600070205080204" pitchFamily="50" charset="-128"/>
                <a:ea typeface="ＭＳ Ｐゴシック" panose="020B0600070205080204" pitchFamily="50" charset="-128"/>
              </a:rPr>
              <a:t>を使えば誰でも簡単に試せる！</a:t>
            </a:r>
            <a:endParaRPr lang="en-US" altLang="ja-JP" sz="2800" spc="64" dirty="0">
              <a:solidFill>
                <a:srgbClr val="000000"/>
              </a:solidFill>
              <a:latin typeface="ＭＳ Ｐゴシック" panose="020B0600070205080204" pitchFamily="50" charset="-128"/>
              <a:ea typeface="ＭＳ Ｐゴシック" panose="020B0600070205080204" pitchFamily="50" charset="-128"/>
              <a:cs typeface="Source Han Sans JP Medium"/>
              <a:sym typeface="Source Han Sans JP Medium"/>
            </a:endParaRPr>
          </a:p>
        </p:txBody>
      </p:sp>
    </p:spTree>
    <p:extLst>
      <p:ext uri="{BB962C8B-B14F-4D97-AF65-F5344CB8AC3E}">
        <p14:creationId xmlns:p14="http://schemas.microsoft.com/office/powerpoint/2010/main" val="1129310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73569-B94A-76BE-E56A-49432924F7DE}"/>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C18D478-2AA4-05F2-65A4-7EB99875506B}"/>
              </a:ext>
            </a:extLst>
          </p:cNvPr>
          <p:cNvSpPr txBox="1"/>
          <p:nvPr/>
        </p:nvSpPr>
        <p:spPr>
          <a:xfrm>
            <a:off x="1054553" y="3013501"/>
            <a:ext cx="10082893" cy="830997"/>
          </a:xfrm>
          <a:prstGeom prst="rect">
            <a:avLst/>
          </a:prstGeom>
          <a:noFill/>
        </p:spPr>
        <p:txBody>
          <a:bodyPr wrap="square">
            <a:spAutoFit/>
          </a:bodyPr>
          <a:lstStyle/>
          <a:p>
            <a:pPr algn="ctr"/>
            <a:r>
              <a:rPr lang="ja-JP" altLang="en-US" sz="4800" dirty="0">
                <a:latin typeface="ＭＳ Ｐゴシック" panose="020B0600070205080204" pitchFamily="50" charset="-128"/>
                <a:ea typeface="ＭＳ Ｐゴシック" panose="020B0600070205080204" pitchFamily="50" charset="-128"/>
              </a:rPr>
              <a:t>ご清聴ありがとうございました！！</a:t>
            </a:r>
          </a:p>
        </p:txBody>
      </p:sp>
    </p:spTree>
    <p:extLst>
      <p:ext uri="{BB962C8B-B14F-4D97-AF65-F5344CB8AC3E}">
        <p14:creationId xmlns:p14="http://schemas.microsoft.com/office/powerpoint/2010/main" val="3544011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18FB3-7A1C-64F5-D43C-4C51F3714A34}"/>
            </a:ext>
          </a:extLst>
        </p:cNvPr>
        <p:cNvGrpSpPr/>
        <p:nvPr/>
      </p:nvGrpSpPr>
      <p:grpSpPr>
        <a:xfrm>
          <a:off x="0" y="0"/>
          <a:ext cx="0" cy="0"/>
          <a:chOff x="0" y="0"/>
          <a:chExt cx="0" cy="0"/>
        </a:xfrm>
      </p:grpSpPr>
      <p:pic>
        <p:nvPicPr>
          <p:cNvPr id="8194" name="Picture 2" descr="大勢の人が一緒に立っていますの写真 – Unsplashの人の無料画像">
            <a:extLst>
              <a:ext uri="{FF2B5EF4-FFF2-40B4-BE49-F238E27FC236}">
                <a16:creationId xmlns:a16="http://schemas.microsoft.com/office/drawing/2014/main" id="{861F3E20-B677-79C3-73EF-7068B8F1F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869" y="477513"/>
            <a:ext cx="8846262" cy="590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653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0AB2EAA-7D69-7DE4-5EDE-F8E7503E3BDD}"/>
              </a:ext>
            </a:extLst>
          </p:cNvPr>
          <p:cNvSpPr txBox="1"/>
          <p:nvPr/>
        </p:nvSpPr>
        <p:spPr>
          <a:xfrm>
            <a:off x="1975267" y="451758"/>
            <a:ext cx="8241465" cy="938970"/>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kumimoji="1" lang="ja-JP" altLang="en-US" sz="4800" kern="1200" dirty="0">
                <a:solidFill>
                  <a:schemeClr val="tx1"/>
                </a:solidFill>
                <a:latin typeface="ＭＳ Ｐゴシック" panose="020B0600070205080204" pitchFamily="50" charset="-128"/>
                <a:ea typeface="ＭＳ Ｐゴシック" panose="020B0600070205080204" pitchFamily="50" charset="-128"/>
                <a:cs typeface="+mj-cs"/>
              </a:rPr>
              <a:t>こう思ったことありますか？</a:t>
            </a:r>
          </a:p>
        </p:txBody>
      </p:sp>
      <p:pic>
        <p:nvPicPr>
          <p:cNvPr id="2050" name="Picture 2" descr="考える男の子">
            <a:hlinkClick r:id="rId3" tooltip="考える男の子"/>
            <a:extLst>
              <a:ext uri="{FF2B5EF4-FFF2-40B4-BE49-F238E27FC236}">
                <a16:creationId xmlns:a16="http://schemas.microsoft.com/office/drawing/2014/main" id="{C825E0F9-EF55-A4D4-35E1-A85E232C42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87" t="24444" r="18024" b="19918"/>
          <a:stretch/>
        </p:blipFill>
        <p:spPr bwMode="auto">
          <a:xfrm>
            <a:off x="4363648" y="3808147"/>
            <a:ext cx="3464704" cy="292118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グループ化 6">
            <a:extLst>
              <a:ext uri="{FF2B5EF4-FFF2-40B4-BE49-F238E27FC236}">
                <a16:creationId xmlns:a16="http://schemas.microsoft.com/office/drawing/2014/main" id="{7B4A5A0E-F51B-90AE-1096-C9ADC53DE718}"/>
              </a:ext>
            </a:extLst>
          </p:cNvPr>
          <p:cNvGrpSpPr/>
          <p:nvPr/>
        </p:nvGrpSpPr>
        <p:grpSpPr>
          <a:xfrm>
            <a:off x="297684" y="4239893"/>
            <a:ext cx="3655336" cy="1549627"/>
            <a:chOff x="650422" y="3747405"/>
            <a:chExt cx="3655336" cy="1549627"/>
          </a:xfrm>
        </p:grpSpPr>
        <p:sp>
          <p:nvSpPr>
            <p:cNvPr id="4" name="吹き出し: 角を丸めた四角形 3">
              <a:extLst>
                <a:ext uri="{FF2B5EF4-FFF2-40B4-BE49-F238E27FC236}">
                  <a16:creationId xmlns:a16="http://schemas.microsoft.com/office/drawing/2014/main" id="{285B5BE9-7991-C832-7D56-CA462127FA54}"/>
                </a:ext>
              </a:extLst>
            </p:cNvPr>
            <p:cNvSpPr/>
            <p:nvPr/>
          </p:nvSpPr>
          <p:spPr>
            <a:xfrm>
              <a:off x="650422" y="3747405"/>
              <a:ext cx="3655336" cy="1549627"/>
            </a:xfrm>
            <a:prstGeom prst="wedgeRoundRectCallout">
              <a:avLst>
                <a:gd name="adj1" fmla="val 64658"/>
                <a:gd name="adj2" fmla="val 11879"/>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6B77865A-BD04-3A1D-2C83-0838A353827E}"/>
                </a:ext>
              </a:extLst>
            </p:cNvPr>
            <p:cNvSpPr txBox="1"/>
            <p:nvPr/>
          </p:nvSpPr>
          <p:spPr>
            <a:xfrm>
              <a:off x="685674" y="4045164"/>
              <a:ext cx="3584832" cy="954107"/>
            </a:xfrm>
            <a:prstGeom prst="rect">
              <a:avLst/>
            </a:prstGeom>
            <a:noFill/>
          </p:spPr>
          <p:txBody>
            <a:bodyPr wrap="square">
              <a:spAutoFit/>
            </a:bodyPr>
            <a:lstStyle/>
            <a:p>
              <a:pPr lvl="0" algn="ctr"/>
              <a:r>
                <a:rPr kumimoji="1" lang="ja-JP" altLang="en-US" sz="2800" dirty="0"/>
                <a:t>この料理は何だろう？</a:t>
              </a:r>
            </a:p>
          </p:txBody>
        </p:sp>
      </p:grpSp>
      <p:grpSp>
        <p:nvGrpSpPr>
          <p:cNvPr id="11" name="グループ化 10">
            <a:extLst>
              <a:ext uri="{FF2B5EF4-FFF2-40B4-BE49-F238E27FC236}">
                <a16:creationId xmlns:a16="http://schemas.microsoft.com/office/drawing/2014/main" id="{EBA45D82-1C52-3BDB-0AE2-636A6EB7730A}"/>
              </a:ext>
            </a:extLst>
          </p:cNvPr>
          <p:cNvGrpSpPr/>
          <p:nvPr/>
        </p:nvGrpSpPr>
        <p:grpSpPr>
          <a:xfrm>
            <a:off x="1461468" y="1708700"/>
            <a:ext cx="3655336" cy="1549627"/>
            <a:chOff x="830945" y="2246747"/>
            <a:chExt cx="3655336" cy="1549627"/>
          </a:xfrm>
        </p:grpSpPr>
        <p:sp>
          <p:nvSpPr>
            <p:cNvPr id="8" name="吹き出し: 角を丸めた四角形 7">
              <a:extLst>
                <a:ext uri="{FF2B5EF4-FFF2-40B4-BE49-F238E27FC236}">
                  <a16:creationId xmlns:a16="http://schemas.microsoft.com/office/drawing/2014/main" id="{0E82D005-0D06-8CA6-5DA6-59A9B74B79E1}"/>
                </a:ext>
              </a:extLst>
            </p:cNvPr>
            <p:cNvSpPr/>
            <p:nvPr/>
          </p:nvSpPr>
          <p:spPr>
            <a:xfrm>
              <a:off x="830945" y="2246747"/>
              <a:ext cx="3655336" cy="1549627"/>
            </a:xfrm>
            <a:prstGeom prst="wedgeRoundRectCallout">
              <a:avLst>
                <a:gd name="adj1" fmla="val 43663"/>
                <a:gd name="adj2" fmla="val 87746"/>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12687427-C4C9-CD02-C48B-EFB30DC80533}"/>
                </a:ext>
              </a:extLst>
            </p:cNvPr>
            <p:cNvSpPr txBox="1"/>
            <p:nvPr/>
          </p:nvSpPr>
          <p:spPr>
            <a:xfrm>
              <a:off x="1055265" y="2544506"/>
              <a:ext cx="3206696" cy="954107"/>
            </a:xfrm>
            <a:prstGeom prst="rect">
              <a:avLst/>
            </a:prstGeom>
            <a:noFill/>
          </p:spPr>
          <p:txBody>
            <a:bodyPr wrap="square">
              <a:spAutoFit/>
            </a:bodyPr>
            <a:lstStyle/>
            <a:p>
              <a:pPr lvl="0" algn="ctr"/>
              <a:r>
                <a:rPr kumimoji="1" lang="ja-JP" altLang="en-US" sz="2800" dirty="0"/>
                <a:t>このリンゴ、まだ食べれるのかな？</a:t>
              </a:r>
            </a:p>
          </p:txBody>
        </p:sp>
      </p:grpSp>
      <p:grpSp>
        <p:nvGrpSpPr>
          <p:cNvPr id="15" name="グループ化 14">
            <a:extLst>
              <a:ext uri="{FF2B5EF4-FFF2-40B4-BE49-F238E27FC236}">
                <a16:creationId xmlns:a16="http://schemas.microsoft.com/office/drawing/2014/main" id="{AB7BF3BE-CFCC-0211-D328-DF5EE970DE38}"/>
              </a:ext>
            </a:extLst>
          </p:cNvPr>
          <p:cNvGrpSpPr/>
          <p:nvPr/>
        </p:nvGrpSpPr>
        <p:grpSpPr>
          <a:xfrm>
            <a:off x="7351680" y="1579699"/>
            <a:ext cx="3655336" cy="1549627"/>
            <a:chOff x="830945" y="2246747"/>
            <a:chExt cx="3655336" cy="1549627"/>
          </a:xfrm>
        </p:grpSpPr>
        <p:sp>
          <p:nvSpPr>
            <p:cNvPr id="16" name="吹き出し: 角を丸めた四角形 15">
              <a:extLst>
                <a:ext uri="{FF2B5EF4-FFF2-40B4-BE49-F238E27FC236}">
                  <a16:creationId xmlns:a16="http://schemas.microsoft.com/office/drawing/2014/main" id="{13EAC3DF-AC29-E7CE-58D2-A4C4D0E7065B}"/>
                </a:ext>
              </a:extLst>
            </p:cNvPr>
            <p:cNvSpPr/>
            <p:nvPr/>
          </p:nvSpPr>
          <p:spPr>
            <a:xfrm>
              <a:off x="830945" y="2246747"/>
              <a:ext cx="3655336" cy="1549627"/>
            </a:xfrm>
            <a:prstGeom prst="wedgeRoundRectCallout">
              <a:avLst>
                <a:gd name="adj1" fmla="val -52826"/>
                <a:gd name="adj2" fmla="val 109874"/>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EE571E42-C852-E528-42DA-84E3CE0D75A2}"/>
                </a:ext>
              </a:extLst>
            </p:cNvPr>
            <p:cNvSpPr txBox="1"/>
            <p:nvPr/>
          </p:nvSpPr>
          <p:spPr>
            <a:xfrm>
              <a:off x="1330675" y="2544506"/>
              <a:ext cx="2655876" cy="954107"/>
            </a:xfrm>
            <a:prstGeom prst="rect">
              <a:avLst/>
            </a:prstGeom>
            <a:noFill/>
          </p:spPr>
          <p:txBody>
            <a:bodyPr wrap="square">
              <a:spAutoFit/>
            </a:bodyPr>
            <a:lstStyle/>
            <a:p>
              <a:pPr lvl="0" algn="ctr"/>
              <a:r>
                <a:rPr kumimoji="1" lang="ja-JP" altLang="en-US" sz="2800" dirty="0">
                  <a:latin typeface="ＭＳ Ｐゴシック" panose="020B0600070205080204" pitchFamily="50" charset="-128"/>
                  <a:ea typeface="ＭＳ Ｐゴシック" panose="020B0600070205080204" pitchFamily="50" charset="-128"/>
                </a:rPr>
                <a:t>この建物は何だろう？</a:t>
              </a:r>
            </a:p>
          </p:txBody>
        </p:sp>
      </p:grpSp>
      <p:grpSp>
        <p:nvGrpSpPr>
          <p:cNvPr id="18" name="グループ化 17">
            <a:extLst>
              <a:ext uri="{FF2B5EF4-FFF2-40B4-BE49-F238E27FC236}">
                <a16:creationId xmlns:a16="http://schemas.microsoft.com/office/drawing/2014/main" id="{AC9F169D-4CD6-BF76-4030-3773065CBFAB}"/>
              </a:ext>
            </a:extLst>
          </p:cNvPr>
          <p:cNvGrpSpPr/>
          <p:nvPr/>
        </p:nvGrpSpPr>
        <p:grpSpPr>
          <a:xfrm>
            <a:off x="8238980" y="4323080"/>
            <a:ext cx="3655336" cy="1549627"/>
            <a:chOff x="830945" y="2246747"/>
            <a:chExt cx="3655336" cy="1549627"/>
          </a:xfrm>
        </p:grpSpPr>
        <p:sp>
          <p:nvSpPr>
            <p:cNvPr id="19" name="吹き出し: 角を丸めた四角形 18">
              <a:extLst>
                <a:ext uri="{FF2B5EF4-FFF2-40B4-BE49-F238E27FC236}">
                  <a16:creationId xmlns:a16="http://schemas.microsoft.com/office/drawing/2014/main" id="{1E184306-3FFF-FDE6-9A28-7E3416F01323}"/>
                </a:ext>
              </a:extLst>
            </p:cNvPr>
            <p:cNvSpPr/>
            <p:nvPr/>
          </p:nvSpPr>
          <p:spPr>
            <a:xfrm>
              <a:off x="830945" y="2246747"/>
              <a:ext cx="3655336" cy="1549627"/>
            </a:xfrm>
            <a:prstGeom prst="wedgeRoundRectCallout">
              <a:avLst>
                <a:gd name="adj1" fmla="val -67120"/>
                <a:gd name="adj2" fmla="val 3976"/>
                <a:gd name="adj3" fmla="val 16667"/>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139C8042-433E-BAC2-B28E-0D2156B8E2F1}"/>
                </a:ext>
              </a:extLst>
            </p:cNvPr>
            <p:cNvSpPr txBox="1"/>
            <p:nvPr/>
          </p:nvSpPr>
          <p:spPr>
            <a:xfrm>
              <a:off x="1055265" y="2544506"/>
              <a:ext cx="3206696" cy="954107"/>
            </a:xfrm>
            <a:prstGeom prst="rect">
              <a:avLst/>
            </a:prstGeom>
            <a:noFill/>
          </p:spPr>
          <p:txBody>
            <a:bodyPr wrap="square">
              <a:spAutoFit/>
            </a:bodyPr>
            <a:lstStyle/>
            <a:p>
              <a:pPr lvl="0" algn="ctr"/>
              <a:r>
                <a:rPr kumimoji="1" lang="ja-JP" altLang="en-US" sz="2800" dirty="0">
                  <a:latin typeface="ＭＳ Ｐゴシック" panose="020B0600070205080204" pitchFamily="50" charset="-128"/>
                  <a:ea typeface="ＭＳ Ｐゴシック" panose="020B0600070205080204" pitchFamily="50" charset="-128"/>
                </a:rPr>
                <a:t>このお肉本当に焼けているかな？</a:t>
              </a:r>
            </a:p>
          </p:txBody>
        </p:sp>
      </p:grpSp>
    </p:spTree>
    <p:extLst>
      <p:ext uri="{BB962C8B-B14F-4D97-AF65-F5344CB8AC3E}">
        <p14:creationId xmlns:p14="http://schemas.microsoft.com/office/powerpoint/2010/main" val="584708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387FA4E-DD68-3E31-5EB1-2F4DEE5BB45C}"/>
              </a:ext>
            </a:extLst>
          </p:cNvPr>
          <p:cNvSpPr txBox="1"/>
          <p:nvPr/>
        </p:nvSpPr>
        <p:spPr>
          <a:xfrm>
            <a:off x="559982" y="875413"/>
            <a:ext cx="4186915" cy="485554"/>
          </a:xfrm>
          <a:prstGeom prst="rect">
            <a:avLst/>
          </a:prstGeom>
        </p:spPr>
        <p:txBody>
          <a:bodyPr vert="horz" lIns="91440" tIns="45720" rIns="91440" bIns="45720" rtlCol="0" anchor="ctr">
            <a:normAutofit fontScale="92500"/>
          </a:bodyPr>
          <a:lstStyle/>
          <a:p>
            <a:pPr algn="ctr">
              <a:lnSpc>
                <a:spcPct val="90000"/>
              </a:lnSpc>
              <a:spcBef>
                <a:spcPct val="0"/>
              </a:spcBef>
              <a:spcAft>
                <a:spcPts val="600"/>
              </a:spcAft>
            </a:pPr>
            <a:r>
              <a:rPr kumimoji="1" lang="ja-JP" altLang="en-US" sz="2800" kern="1200" dirty="0">
                <a:solidFill>
                  <a:schemeClr val="tx1"/>
                </a:solidFill>
                <a:latin typeface="ＭＳ Ｐゴシック" panose="020B0600070205080204" pitchFamily="50" charset="-128"/>
                <a:ea typeface="ＭＳ Ｐゴシック" panose="020B0600070205080204" pitchFamily="50" charset="-128"/>
                <a:cs typeface="+mj-cs"/>
              </a:rPr>
              <a:t>その問題を解決するのが</a:t>
            </a:r>
            <a:r>
              <a:rPr lang="en-US" altLang="ja-JP" sz="2800" dirty="0">
                <a:latin typeface="ＭＳ Ｐゴシック" panose="020B0600070205080204" pitchFamily="50" charset="-128"/>
                <a:ea typeface="ＭＳ Ｐゴシック" panose="020B0600070205080204" pitchFamily="50" charset="-128"/>
                <a:cs typeface="+mj-cs"/>
              </a:rPr>
              <a:t>…</a:t>
            </a:r>
          </a:p>
        </p:txBody>
      </p:sp>
      <p:sp>
        <p:nvSpPr>
          <p:cNvPr id="4" name="テキスト ボックス 3">
            <a:extLst>
              <a:ext uri="{FF2B5EF4-FFF2-40B4-BE49-F238E27FC236}">
                <a16:creationId xmlns:a16="http://schemas.microsoft.com/office/drawing/2014/main" id="{2E3A04D3-4F74-4CCA-D294-5DCBD3661408}"/>
              </a:ext>
            </a:extLst>
          </p:cNvPr>
          <p:cNvSpPr txBox="1"/>
          <p:nvPr/>
        </p:nvSpPr>
        <p:spPr>
          <a:xfrm>
            <a:off x="2637345" y="2767280"/>
            <a:ext cx="6917310" cy="1323439"/>
          </a:xfrm>
          <a:prstGeom prst="rect">
            <a:avLst/>
          </a:prstGeom>
          <a:noFill/>
        </p:spPr>
        <p:txBody>
          <a:bodyPr wrap="square" rtlCol="0">
            <a:spAutoFit/>
          </a:bodyPr>
          <a:lstStyle/>
          <a:p>
            <a:pPr algn="ctr"/>
            <a:r>
              <a:rPr lang="ja-JP" altLang="en-US" sz="8000" b="1" dirty="0">
                <a:solidFill>
                  <a:schemeClr val="accent6">
                    <a:lumMod val="75000"/>
                  </a:schemeClr>
                </a:solidFill>
                <a:latin typeface="メイリオ" panose="020B0604030504040204" pitchFamily="50" charset="-128"/>
                <a:ea typeface="メイリオ" panose="020B0604030504040204" pitchFamily="50" charset="-128"/>
              </a:rPr>
              <a:t>物体検出</a:t>
            </a:r>
            <a:endParaRPr kumimoji="1" lang="ja-JP" altLang="en-US" sz="8000" b="1" dirty="0">
              <a:solidFill>
                <a:schemeClr val="accent6">
                  <a:lumMod val="75000"/>
                </a:schemeClr>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2012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B2F1E-0812-EE16-9EF2-87719CB04166}"/>
            </a:ext>
          </a:extLst>
        </p:cNvPr>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EB24361E-721A-0683-7D9E-70D6CC225707}"/>
              </a:ext>
            </a:extLst>
          </p:cNvPr>
          <p:cNvSpPr txBox="1"/>
          <p:nvPr/>
        </p:nvSpPr>
        <p:spPr>
          <a:xfrm>
            <a:off x="2325290" y="1061804"/>
            <a:ext cx="7541419" cy="523220"/>
          </a:xfrm>
          <a:prstGeom prst="rect">
            <a:avLst/>
          </a:prstGeom>
          <a:noFill/>
        </p:spPr>
        <p:txBody>
          <a:bodyPr wrap="square" rtlCol="0">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画像や動画から物体を検知する技術のこと</a:t>
            </a:r>
          </a:p>
        </p:txBody>
      </p:sp>
      <p:sp>
        <p:nvSpPr>
          <p:cNvPr id="7" name="矢印: 下 6">
            <a:extLst>
              <a:ext uri="{FF2B5EF4-FFF2-40B4-BE49-F238E27FC236}">
                <a16:creationId xmlns:a16="http://schemas.microsoft.com/office/drawing/2014/main" id="{9D61A291-6688-8F9A-CEED-02025B8B5FE5}"/>
              </a:ext>
            </a:extLst>
          </p:cNvPr>
          <p:cNvSpPr/>
          <p:nvPr/>
        </p:nvSpPr>
        <p:spPr>
          <a:xfrm>
            <a:off x="5338762" y="1953095"/>
            <a:ext cx="1514475" cy="742950"/>
          </a:xfrm>
          <a:prstGeom prst="downArrow">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0A2FAC58-67F6-1029-FBD4-98A4106A1BDA}"/>
              </a:ext>
            </a:extLst>
          </p:cNvPr>
          <p:cNvSpPr txBox="1"/>
          <p:nvPr/>
        </p:nvSpPr>
        <p:spPr>
          <a:xfrm>
            <a:off x="845912" y="3022687"/>
            <a:ext cx="10500172" cy="954107"/>
          </a:xfrm>
          <a:prstGeom prst="rect">
            <a:avLst/>
          </a:prstGeom>
          <a:noFill/>
        </p:spPr>
        <p:txBody>
          <a:bodyPr wrap="square" rtlCol="0">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人間</a:t>
            </a:r>
            <a:r>
              <a:rPr lang="ja-JP" altLang="en-US" sz="2800" dirty="0">
                <a:latin typeface="ＭＳ Ｐゴシック" panose="020B0600070205080204" pitchFamily="50" charset="-128"/>
                <a:ea typeface="ＭＳ Ｐゴシック" panose="020B0600070205080204" pitchFamily="50" charset="-128"/>
              </a:rPr>
              <a:t>のように</a:t>
            </a:r>
            <a:r>
              <a:rPr kumimoji="1" lang="ja-JP" altLang="en-US" sz="2800" dirty="0">
                <a:latin typeface="ＭＳ Ｐゴシック" panose="020B0600070205080204" pitchFamily="50" charset="-128"/>
                <a:ea typeface="ＭＳ Ｐゴシック" panose="020B0600070205080204" pitchFamily="50" charset="-128"/>
              </a:rPr>
              <a:t>見ている画像から</a:t>
            </a:r>
            <a:r>
              <a:rPr kumimoji="1" lang="ja-JP" altLang="en-US" sz="2800" dirty="0">
                <a:solidFill>
                  <a:srgbClr val="FF0000"/>
                </a:solidFill>
                <a:latin typeface="ＭＳ Ｐゴシック" panose="020B0600070205080204" pitchFamily="50" charset="-128"/>
                <a:ea typeface="ＭＳ Ｐゴシック" panose="020B0600070205080204" pitchFamily="50" charset="-128"/>
              </a:rPr>
              <a:t>モノの位置や数、それが何であるか</a:t>
            </a:r>
            <a:r>
              <a:rPr kumimoji="1" lang="ja-JP" altLang="en-US" sz="2800" dirty="0">
                <a:latin typeface="ＭＳ Ｐゴシック" panose="020B0600070205080204" pitchFamily="50" charset="-128"/>
                <a:ea typeface="ＭＳ Ｐゴシック" panose="020B0600070205080204" pitchFamily="50" charset="-128"/>
              </a:rPr>
              <a:t>という判断をコンピューターで実現する方法</a:t>
            </a:r>
          </a:p>
        </p:txBody>
      </p:sp>
      <p:cxnSp>
        <p:nvCxnSpPr>
          <p:cNvPr id="9" name="直線矢印コネクタ 8">
            <a:extLst>
              <a:ext uri="{FF2B5EF4-FFF2-40B4-BE49-F238E27FC236}">
                <a16:creationId xmlns:a16="http://schemas.microsoft.com/office/drawing/2014/main" id="{48C755EF-3F78-2B17-340D-0A66A5F4EBA9}"/>
              </a:ext>
            </a:extLst>
          </p:cNvPr>
          <p:cNvCxnSpPr>
            <a:cxnSpLocks/>
          </p:cNvCxnSpPr>
          <p:nvPr/>
        </p:nvCxnSpPr>
        <p:spPr>
          <a:xfrm>
            <a:off x="4737460" y="5219462"/>
            <a:ext cx="271707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7" name="グループ化 1026">
            <a:extLst>
              <a:ext uri="{FF2B5EF4-FFF2-40B4-BE49-F238E27FC236}">
                <a16:creationId xmlns:a16="http://schemas.microsoft.com/office/drawing/2014/main" id="{C1C51C94-286D-E9D9-7497-C86583439C9B}"/>
              </a:ext>
            </a:extLst>
          </p:cNvPr>
          <p:cNvGrpSpPr/>
          <p:nvPr/>
        </p:nvGrpSpPr>
        <p:grpSpPr>
          <a:xfrm>
            <a:off x="2370959" y="4322282"/>
            <a:ext cx="2456361" cy="1866834"/>
            <a:chOff x="1991258" y="4544887"/>
            <a:chExt cx="2456361" cy="1866834"/>
          </a:xfrm>
        </p:grpSpPr>
        <p:pic>
          <p:nvPicPr>
            <p:cNvPr id="1026" name="Picture 2" descr="前から見たノートパソコンのイラスト">
              <a:extLst>
                <a:ext uri="{FF2B5EF4-FFF2-40B4-BE49-F238E27FC236}">
                  <a16:creationId xmlns:a16="http://schemas.microsoft.com/office/drawing/2014/main" id="{EB205620-98E6-6FCE-22BE-C9C4E38D68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258" y="4544887"/>
              <a:ext cx="2456361" cy="1866834"/>
            </a:xfrm>
            <a:prstGeom prst="rect">
              <a:avLst/>
            </a:prstGeom>
            <a:noFill/>
            <a:extLst>
              <a:ext uri="{909E8E84-426E-40DD-AFC4-6F175D3DCCD1}">
                <a14:hiddenFill xmlns:a14="http://schemas.microsoft.com/office/drawing/2010/main">
                  <a:solidFill>
                    <a:srgbClr val="FFFFFF"/>
                  </a:solidFill>
                </a14:hiddenFill>
              </a:ext>
            </a:extLst>
          </p:spPr>
        </p:pic>
        <p:sp>
          <p:nvSpPr>
            <p:cNvPr id="13" name="楕円 12">
              <a:extLst>
                <a:ext uri="{FF2B5EF4-FFF2-40B4-BE49-F238E27FC236}">
                  <a16:creationId xmlns:a16="http://schemas.microsoft.com/office/drawing/2014/main" id="{5E726AD2-9F84-F412-1F89-D01DBFF05BA8}"/>
                </a:ext>
              </a:extLst>
            </p:cNvPr>
            <p:cNvSpPr/>
            <p:nvPr/>
          </p:nvSpPr>
          <p:spPr>
            <a:xfrm>
              <a:off x="2613362" y="4895134"/>
              <a:ext cx="496388" cy="800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264C6F29-7C9E-3D3F-975F-E24D310D6700}"/>
                </a:ext>
              </a:extLst>
            </p:cNvPr>
            <p:cNvSpPr/>
            <p:nvPr/>
          </p:nvSpPr>
          <p:spPr>
            <a:xfrm>
              <a:off x="3322652" y="4895133"/>
              <a:ext cx="496388" cy="800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67C44405-005B-72BA-DD1A-47DCA99C6E63}"/>
                </a:ext>
              </a:extLst>
            </p:cNvPr>
            <p:cNvSpPr/>
            <p:nvPr/>
          </p:nvSpPr>
          <p:spPr>
            <a:xfrm>
              <a:off x="2824271" y="5055783"/>
              <a:ext cx="297051" cy="478802"/>
            </a:xfrm>
            <a:prstGeom prst="ellipse">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765AFC62-8180-0DA7-EB37-E7C837021E06}"/>
                </a:ext>
              </a:extLst>
            </p:cNvPr>
            <p:cNvSpPr/>
            <p:nvPr/>
          </p:nvSpPr>
          <p:spPr>
            <a:xfrm>
              <a:off x="3533561" y="5055783"/>
              <a:ext cx="297051" cy="478802"/>
            </a:xfrm>
            <a:prstGeom prst="ellipse">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吹き出し: 角を丸めた四角形 17">
            <a:extLst>
              <a:ext uri="{FF2B5EF4-FFF2-40B4-BE49-F238E27FC236}">
                <a16:creationId xmlns:a16="http://schemas.microsoft.com/office/drawing/2014/main" id="{8B274E6A-3AB2-5188-580D-3BEC730F52F9}"/>
              </a:ext>
            </a:extLst>
          </p:cNvPr>
          <p:cNvSpPr/>
          <p:nvPr/>
        </p:nvSpPr>
        <p:spPr>
          <a:xfrm>
            <a:off x="312234" y="4149011"/>
            <a:ext cx="2274731" cy="1177538"/>
          </a:xfrm>
          <a:prstGeom prst="wedgeRoundRectCallout">
            <a:avLst>
              <a:gd name="adj1" fmla="val 43686"/>
              <a:gd name="adj2" fmla="val 81105"/>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ＭＳ Ｐゴシック" panose="020B0600070205080204" pitchFamily="50" charset="-128"/>
                <a:ea typeface="ＭＳ Ｐゴシック" panose="020B0600070205080204" pitchFamily="50" charset="-128"/>
              </a:rPr>
              <a:t>秋田犬が</a:t>
            </a:r>
            <a:r>
              <a:rPr kumimoji="1" lang="en-US" altLang="ja-JP" sz="2400" dirty="0">
                <a:solidFill>
                  <a:schemeClr val="tx1"/>
                </a:solidFill>
                <a:latin typeface="ＭＳ Ｐゴシック" panose="020B0600070205080204" pitchFamily="50" charset="-128"/>
                <a:ea typeface="ＭＳ Ｐゴシック" panose="020B0600070205080204" pitchFamily="50" charset="-128"/>
              </a:rPr>
              <a:t>1</a:t>
            </a:r>
            <a:r>
              <a:rPr kumimoji="1" lang="ja-JP" altLang="en-US" sz="2400" dirty="0">
                <a:solidFill>
                  <a:schemeClr val="tx1"/>
                </a:solidFill>
                <a:latin typeface="ＭＳ Ｐゴシック" panose="020B0600070205080204" pitchFamily="50" charset="-128"/>
                <a:ea typeface="ＭＳ Ｐゴシック" panose="020B0600070205080204" pitchFamily="50" charset="-128"/>
              </a:rPr>
              <a:t>匹</a:t>
            </a:r>
            <a:br>
              <a:rPr kumimoji="1" lang="en-US" altLang="ja-JP" sz="2400" dirty="0">
                <a:solidFill>
                  <a:schemeClr val="tx1"/>
                </a:solidFill>
                <a:latin typeface="ＭＳ Ｐゴシック" panose="020B0600070205080204" pitchFamily="50" charset="-128"/>
                <a:ea typeface="ＭＳ Ｐゴシック" panose="020B0600070205080204" pitchFamily="50" charset="-128"/>
              </a:rPr>
            </a:br>
            <a:r>
              <a:rPr kumimoji="1" lang="ja-JP" altLang="en-US" sz="2400" dirty="0">
                <a:solidFill>
                  <a:schemeClr val="tx1"/>
                </a:solidFill>
                <a:latin typeface="ＭＳ Ｐゴシック" panose="020B0600070205080204" pitchFamily="50" charset="-128"/>
                <a:ea typeface="ＭＳ Ｐゴシック" panose="020B0600070205080204" pitchFamily="50" charset="-128"/>
              </a:rPr>
              <a:t>ビーグルが</a:t>
            </a:r>
            <a:r>
              <a:rPr kumimoji="1" lang="en-US" altLang="ja-JP" sz="2400" dirty="0">
                <a:solidFill>
                  <a:schemeClr val="tx1"/>
                </a:solidFill>
                <a:latin typeface="ＭＳ Ｐゴシック" panose="020B0600070205080204" pitchFamily="50" charset="-128"/>
                <a:ea typeface="ＭＳ Ｐゴシック" panose="020B0600070205080204" pitchFamily="50" charset="-128"/>
              </a:rPr>
              <a:t>1</a:t>
            </a:r>
            <a:r>
              <a:rPr kumimoji="1" lang="ja-JP" altLang="en-US" sz="2400" dirty="0">
                <a:solidFill>
                  <a:schemeClr val="tx1"/>
                </a:solidFill>
                <a:latin typeface="ＭＳ Ｐゴシック" panose="020B0600070205080204" pitchFamily="50" charset="-128"/>
                <a:ea typeface="ＭＳ Ｐゴシック" panose="020B0600070205080204" pitchFamily="50" charset="-128"/>
              </a:rPr>
              <a:t>匹</a:t>
            </a:r>
            <a:endParaRPr kumimoji="1" lang="ja-JP" altLang="en-US" sz="2400" dirty="0">
              <a:latin typeface="ＭＳ Ｐゴシック" panose="020B0600070205080204" pitchFamily="50" charset="-128"/>
              <a:ea typeface="ＭＳ Ｐゴシック" panose="020B0600070205080204" pitchFamily="50" charset="-128"/>
            </a:endParaRPr>
          </a:p>
        </p:txBody>
      </p:sp>
      <p:grpSp>
        <p:nvGrpSpPr>
          <p:cNvPr id="1030" name="グループ化 1029">
            <a:extLst>
              <a:ext uri="{FF2B5EF4-FFF2-40B4-BE49-F238E27FC236}">
                <a16:creationId xmlns:a16="http://schemas.microsoft.com/office/drawing/2014/main" id="{71FE9E4D-7B46-977E-765F-CDA785F2554C}"/>
              </a:ext>
            </a:extLst>
          </p:cNvPr>
          <p:cNvGrpSpPr/>
          <p:nvPr/>
        </p:nvGrpSpPr>
        <p:grpSpPr>
          <a:xfrm>
            <a:off x="414205" y="422580"/>
            <a:ext cx="11363590" cy="646332"/>
            <a:chOff x="2499783" y="427866"/>
            <a:chExt cx="11363590" cy="646332"/>
          </a:xfrm>
        </p:grpSpPr>
        <p:sp>
          <p:nvSpPr>
            <p:cNvPr id="1031" name="正方形/長方形 1030">
              <a:extLst>
                <a:ext uri="{FF2B5EF4-FFF2-40B4-BE49-F238E27FC236}">
                  <a16:creationId xmlns:a16="http://schemas.microsoft.com/office/drawing/2014/main" id="{CEEF0FFD-CEC9-7813-932B-DF3BEDB876A5}"/>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32" name="テキスト ボックス 1031">
              <a:extLst>
                <a:ext uri="{FF2B5EF4-FFF2-40B4-BE49-F238E27FC236}">
                  <a16:creationId xmlns:a16="http://schemas.microsoft.com/office/drawing/2014/main" id="{823F4C1A-2F0E-1AF5-4145-1BD4FC45B981}"/>
                </a:ext>
              </a:extLst>
            </p:cNvPr>
            <p:cNvSpPr txBox="1"/>
            <p:nvPr/>
          </p:nvSpPr>
          <p:spPr>
            <a:xfrm>
              <a:off x="2621908" y="458644"/>
              <a:ext cx="11241465" cy="584775"/>
            </a:xfrm>
            <a:prstGeom prst="rect">
              <a:avLst/>
            </a:prstGeom>
            <a:noFill/>
          </p:spPr>
          <p:txBody>
            <a:bodyPr wrap="square" rtlCol="0" anchor="ctr">
              <a:spAutoFit/>
            </a:bodyPr>
            <a:lstStyle/>
            <a:p>
              <a:r>
                <a:rPr kumimoji="1" lang="ja-JP" altLang="en-US" sz="3200" b="1" dirty="0">
                  <a:latin typeface="ＭＳ Ｐゴシック" panose="020B0600070205080204" pitchFamily="50" charset="-128"/>
                  <a:ea typeface="ＭＳ Ｐゴシック" panose="020B0600070205080204" pitchFamily="50" charset="-128"/>
                </a:rPr>
                <a:t>物体検出とは</a:t>
              </a:r>
            </a:p>
          </p:txBody>
        </p:sp>
      </p:grpSp>
      <p:grpSp>
        <p:nvGrpSpPr>
          <p:cNvPr id="1060" name="グループ化 1059">
            <a:extLst>
              <a:ext uri="{FF2B5EF4-FFF2-40B4-BE49-F238E27FC236}">
                <a16:creationId xmlns:a16="http://schemas.microsoft.com/office/drawing/2014/main" id="{11BF05A1-4FC6-B262-0176-15B0F55F0277}"/>
              </a:ext>
            </a:extLst>
          </p:cNvPr>
          <p:cNvGrpSpPr/>
          <p:nvPr/>
        </p:nvGrpSpPr>
        <p:grpSpPr>
          <a:xfrm>
            <a:off x="7850358" y="4023090"/>
            <a:ext cx="3381375" cy="2477526"/>
            <a:chOff x="7850358" y="4023090"/>
            <a:chExt cx="3381375" cy="2477526"/>
          </a:xfrm>
        </p:grpSpPr>
        <p:grpSp>
          <p:nvGrpSpPr>
            <p:cNvPr id="1059" name="グループ化 1058">
              <a:extLst>
                <a:ext uri="{FF2B5EF4-FFF2-40B4-BE49-F238E27FC236}">
                  <a16:creationId xmlns:a16="http://schemas.microsoft.com/office/drawing/2014/main" id="{BDB81C05-7FA1-5695-1C78-C811FA40A29B}"/>
                </a:ext>
              </a:extLst>
            </p:cNvPr>
            <p:cNvGrpSpPr/>
            <p:nvPr/>
          </p:nvGrpSpPr>
          <p:grpSpPr>
            <a:xfrm>
              <a:off x="7850358" y="4023090"/>
              <a:ext cx="3381375" cy="2477526"/>
              <a:chOff x="7850358" y="4023090"/>
              <a:chExt cx="3381375" cy="2477526"/>
            </a:xfrm>
          </p:grpSpPr>
          <p:grpSp>
            <p:nvGrpSpPr>
              <p:cNvPr id="1049" name="グループ化 1048">
                <a:extLst>
                  <a:ext uri="{FF2B5EF4-FFF2-40B4-BE49-F238E27FC236}">
                    <a16:creationId xmlns:a16="http://schemas.microsoft.com/office/drawing/2014/main" id="{FD99C852-2915-3E08-403D-DF8E151095C0}"/>
                  </a:ext>
                </a:extLst>
              </p:cNvPr>
              <p:cNvGrpSpPr/>
              <p:nvPr/>
            </p:nvGrpSpPr>
            <p:grpSpPr>
              <a:xfrm>
                <a:off x="7850358" y="4023090"/>
                <a:ext cx="3381375" cy="2477526"/>
                <a:chOff x="7850358" y="4023090"/>
                <a:chExt cx="3381375" cy="2477526"/>
              </a:xfrm>
            </p:grpSpPr>
            <p:grpSp>
              <p:nvGrpSpPr>
                <p:cNvPr id="1029" name="グループ化 1028">
                  <a:extLst>
                    <a:ext uri="{FF2B5EF4-FFF2-40B4-BE49-F238E27FC236}">
                      <a16:creationId xmlns:a16="http://schemas.microsoft.com/office/drawing/2014/main" id="{C0D6CF41-999A-6CE5-B82F-50FF6F3356EF}"/>
                    </a:ext>
                  </a:extLst>
                </p:cNvPr>
                <p:cNvGrpSpPr/>
                <p:nvPr/>
              </p:nvGrpSpPr>
              <p:grpSpPr>
                <a:xfrm>
                  <a:off x="7850358" y="4023090"/>
                  <a:ext cx="3381375" cy="2477526"/>
                  <a:chOff x="7850358" y="4239541"/>
                  <a:chExt cx="3381375" cy="2477526"/>
                </a:xfrm>
              </p:grpSpPr>
              <p:sp>
                <p:nvSpPr>
                  <p:cNvPr id="19" name="正方形/長方形 18">
                    <a:extLst>
                      <a:ext uri="{FF2B5EF4-FFF2-40B4-BE49-F238E27FC236}">
                        <a16:creationId xmlns:a16="http://schemas.microsoft.com/office/drawing/2014/main" id="{7AF4D50E-8B9C-C613-EC19-2313A8256E61}"/>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4" descr="秋田犬のイラスト">
                    <a:extLst>
                      <a:ext uri="{FF2B5EF4-FFF2-40B4-BE49-F238E27FC236}">
                        <a16:creationId xmlns:a16="http://schemas.microsoft.com/office/drawing/2014/main" id="{C310E951-4FC5-D749-CC43-EE5E6A290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1046" name="Picture 6" descr="犬のイラスト・戌年">
                  <a:extLst>
                    <a:ext uri="{FF2B5EF4-FFF2-40B4-BE49-F238E27FC236}">
                      <a16:creationId xmlns:a16="http://schemas.microsoft.com/office/drawing/2014/main" id="{79FEA922-CDEE-49A1-86D1-80767E25E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sp>
              <p:nvSpPr>
                <p:cNvPr id="1037" name="正方形/長方形 1036">
                  <a:extLst>
                    <a:ext uri="{FF2B5EF4-FFF2-40B4-BE49-F238E27FC236}">
                      <a16:creationId xmlns:a16="http://schemas.microsoft.com/office/drawing/2014/main" id="{5859BDBE-18E9-2346-A317-1E71CC22E726}"/>
                    </a:ext>
                  </a:extLst>
                </p:cNvPr>
                <p:cNvSpPr/>
                <p:nvPr/>
              </p:nvSpPr>
              <p:spPr>
                <a:xfrm>
                  <a:off x="9974455" y="4690108"/>
                  <a:ext cx="917805" cy="1131182"/>
                </a:xfrm>
                <a:prstGeom prst="rect">
                  <a:avLst/>
                </a:prstGeom>
                <a:noFill/>
                <a:ln>
                  <a:solidFill>
                    <a:srgbClr val="7B9B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50" name="正方形/長方形 1049">
                <a:extLst>
                  <a:ext uri="{FF2B5EF4-FFF2-40B4-BE49-F238E27FC236}">
                    <a16:creationId xmlns:a16="http://schemas.microsoft.com/office/drawing/2014/main" id="{1CFA018C-8207-C899-6970-6AF0BE9971DC}"/>
                  </a:ext>
                </a:extLst>
              </p:cNvPr>
              <p:cNvSpPr/>
              <p:nvPr/>
            </p:nvSpPr>
            <p:spPr>
              <a:xfrm>
                <a:off x="8412833" y="4691835"/>
                <a:ext cx="917805" cy="1131182"/>
              </a:xfrm>
              <a:prstGeom prst="rect">
                <a:avLst/>
              </a:prstGeom>
              <a:noFill/>
              <a:ln>
                <a:solidFill>
                  <a:srgbClr val="EF77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057" name="正方形/長方形 1056">
              <a:extLst>
                <a:ext uri="{FF2B5EF4-FFF2-40B4-BE49-F238E27FC236}">
                  <a16:creationId xmlns:a16="http://schemas.microsoft.com/office/drawing/2014/main" id="{6B02C081-FD1F-7202-1B5B-670EA12A6270}"/>
                </a:ext>
              </a:extLst>
            </p:cNvPr>
            <p:cNvSpPr/>
            <p:nvPr/>
          </p:nvSpPr>
          <p:spPr>
            <a:xfrm>
              <a:off x="8408506" y="4467225"/>
              <a:ext cx="665644" cy="22195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1200" dirty="0"/>
                <a:t>秋田犬</a:t>
              </a:r>
            </a:p>
          </p:txBody>
        </p:sp>
        <p:sp>
          <p:nvSpPr>
            <p:cNvPr id="1058" name="正方形/長方形 1057">
              <a:extLst>
                <a:ext uri="{FF2B5EF4-FFF2-40B4-BE49-F238E27FC236}">
                  <a16:creationId xmlns:a16="http://schemas.microsoft.com/office/drawing/2014/main" id="{F8A2A691-50E7-5727-F53E-8A1298179F45}"/>
                </a:ext>
              </a:extLst>
            </p:cNvPr>
            <p:cNvSpPr/>
            <p:nvPr/>
          </p:nvSpPr>
          <p:spPr>
            <a:xfrm>
              <a:off x="9974455" y="4467225"/>
              <a:ext cx="776964" cy="22195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1100" dirty="0"/>
                <a:t>ビーグル</a:t>
              </a:r>
            </a:p>
          </p:txBody>
        </p:sp>
      </p:grpSp>
    </p:spTree>
    <p:extLst>
      <p:ext uri="{BB962C8B-B14F-4D97-AF65-F5344CB8AC3E}">
        <p14:creationId xmlns:p14="http://schemas.microsoft.com/office/powerpoint/2010/main" val="203968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B96D9-9A43-51CA-DCD4-04E19D224191}"/>
            </a:ext>
          </a:extLst>
        </p:cNvPr>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4D46F6F2-2F04-63B7-2ED4-34333EA6C4E9}"/>
              </a:ext>
            </a:extLst>
          </p:cNvPr>
          <p:cNvSpPr/>
          <p:nvPr/>
        </p:nvSpPr>
        <p:spPr>
          <a:xfrm>
            <a:off x="6279101" y="2382680"/>
            <a:ext cx="5437632" cy="3966913"/>
          </a:xfrm>
          <a:prstGeom prst="roundRect">
            <a:avLst/>
          </a:prstGeom>
          <a:noFill/>
          <a:ln>
            <a:solidFill>
              <a:srgbClr val="EF77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A76AD917-3439-558E-292E-FA14E299512A}"/>
              </a:ext>
            </a:extLst>
          </p:cNvPr>
          <p:cNvSpPr/>
          <p:nvPr/>
        </p:nvSpPr>
        <p:spPr>
          <a:xfrm>
            <a:off x="475269" y="2382681"/>
            <a:ext cx="5437632" cy="3966913"/>
          </a:xfrm>
          <a:prstGeom prst="roundRect">
            <a:avLst/>
          </a:prstGeom>
          <a:noFill/>
          <a:ln>
            <a:solidFill>
              <a:srgbClr val="7B9B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 name="グループ化 3">
            <a:extLst>
              <a:ext uri="{FF2B5EF4-FFF2-40B4-BE49-F238E27FC236}">
                <a16:creationId xmlns:a16="http://schemas.microsoft.com/office/drawing/2014/main" id="{158F47A7-7032-C224-3D4C-6A2EE4A5A8CF}"/>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9436CA87-68D7-FCFB-801D-0CDD12A84722}"/>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0583C86D-F50A-D4D9-0149-AF081C44EE0F}"/>
                </a:ext>
              </a:extLst>
            </p:cNvPr>
            <p:cNvSpPr txBox="1"/>
            <p:nvPr/>
          </p:nvSpPr>
          <p:spPr>
            <a:xfrm>
              <a:off x="2621908" y="458644"/>
              <a:ext cx="11241465" cy="584775"/>
            </a:xfrm>
            <a:prstGeom prst="rect">
              <a:avLst/>
            </a:prstGeom>
            <a:noFill/>
          </p:spPr>
          <p:txBody>
            <a:bodyPr wrap="square" rtlCol="0" anchor="ctr">
              <a:spAutoFit/>
            </a:bodyPr>
            <a:lstStyle/>
            <a:p>
              <a:r>
                <a:rPr kumimoji="1" lang="ja-JP" altLang="en-US" sz="3200" b="1" dirty="0">
                  <a:latin typeface="ＭＳ Ｐゴシック" panose="020B0600070205080204" pitchFamily="50" charset="-128"/>
                  <a:ea typeface="ＭＳ Ｐゴシック" panose="020B0600070205080204" pitchFamily="50" charset="-128"/>
                </a:rPr>
                <a:t>画像分類タスクとの違い</a:t>
              </a:r>
            </a:p>
          </p:txBody>
        </p:sp>
      </p:grpSp>
      <p:sp>
        <p:nvSpPr>
          <p:cNvPr id="9" name="テキスト ボックス 8">
            <a:extLst>
              <a:ext uri="{FF2B5EF4-FFF2-40B4-BE49-F238E27FC236}">
                <a16:creationId xmlns:a16="http://schemas.microsoft.com/office/drawing/2014/main" id="{FD732470-1C03-A2EB-E6F3-33D421366125}"/>
              </a:ext>
            </a:extLst>
          </p:cNvPr>
          <p:cNvSpPr txBox="1"/>
          <p:nvPr/>
        </p:nvSpPr>
        <p:spPr>
          <a:xfrm>
            <a:off x="475269" y="1068911"/>
            <a:ext cx="6211856" cy="954107"/>
          </a:xfrm>
          <a:prstGeom prst="rect">
            <a:avLst/>
          </a:prstGeom>
          <a:noFill/>
        </p:spPr>
        <p:txBody>
          <a:bodyPr wrap="square">
            <a:spAutoFit/>
          </a:bodyPr>
          <a:lstStyle/>
          <a:p>
            <a:r>
              <a:rPr lang="ja-JP" altLang="en-US" sz="2800" dirty="0">
                <a:latin typeface="ＭＳ Ｐゴシック" panose="020B0600070205080204" pitchFamily="50" charset="-128"/>
                <a:ea typeface="ＭＳ Ｐゴシック" panose="020B0600070205080204" pitchFamily="50" charset="-128"/>
              </a:rPr>
              <a:t>・画像分類タスクとは？</a:t>
            </a:r>
            <a:endParaRPr lang="en-US" altLang="ja-JP" sz="2800" dirty="0">
              <a:latin typeface="ＭＳ Ｐゴシック" panose="020B0600070205080204" pitchFamily="50" charset="-128"/>
              <a:ea typeface="ＭＳ Ｐゴシック" panose="020B0600070205080204" pitchFamily="50" charset="-128"/>
            </a:endParaRPr>
          </a:p>
          <a:p>
            <a:r>
              <a:rPr lang="ja-JP" altLang="en-US" sz="2800" dirty="0">
                <a:latin typeface="ＭＳ Ｐゴシック" panose="020B0600070205080204" pitchFamily="50" charset="-128"/>
                <a:ea typeface="ＭＳ Ｐゴシック" panose="020B0600070205080204" pitchFamily="50" charset="-128"/>
              </a:rPr>
              <a:t>　　→</a:t>
            </a:r>
            <a:r>
              <a:rPr lang="ja-JP" altLang="en-US" sz="2800" u="sng" dirty="0">
                <a:latin typeface="ＭＳ Ｐゴシック" panose="020B0600070205080204" pitchFamily="50" charset="-128"/>
                <a:ea typeface="ＭＳ Ｐゴシック" panose="020B0600070205080204" pitchFamily="50" charset="-128"/>
              </a:rPr>
              <a:t>画像全体が何かを判定すること</a:t>
            </a:r>
            <a:endParaRPr lang="en-US" altLang="ja-JP" sz="2800" u="sng" dirty="0">
              <a:latin typeface="ＭＳ Ｐゴシック" panose="020B0600070205080204" pitchFamily="50" charset="-128"/>
              <a:ea typeface="ＭＳ Ｐゴシック" panose="020B0600070205080204" pitchFamily="50" charset="-128"/>
            </a:endParaRPr>
          </a:p>
        </p:txBody>
      </p:sp>
      <p:sp>
        <p:nvSpPr>
          <p:cNvPr id="2" name="四角形: 角を丸くする 1">
            <a:extLst>
              <a:ext uri="{FF2B5EF4-FFF2-40B4-BE49-F238E27FC236}">
                <a16:creationId xmlns:a16="http://schemas.microsoft.com/office/drawing/2014/main" id="{AC31F4BC-4DC1-A5C3-8931-40C14F2D56D4}"/>
              </a:ext>
            </a:extLst>
          </p:cNvPr>
          <p:cNvSpPr/>
          <p:nvPr/>
        </p:nvSpPr>
        <p:spPr>
          <a:xfrm>
            <a:off x="2195560" y="2192124"/>
            <a:ext cx="1997050" cy="482803"/>
          </a:xfrm>
          <a:prstGeom prst="roundRect">
            <a:avLst/>
          </a:prstGeom>
          <a:solidFill>
            <a:srgbClr val="7B9B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画像分類タスク</a:t>
            </a:r>
          </a:p>
        </p:txBody>
      </p:sp>
      <p:sp>
        <p:nvSpPr>
          <p:cNvPr id="3" name="四角形: 角を丸くする 2">
            <a:extLst>
              <a:ext uri="{FF2B5EF4-FFF2-40B4-BE49-F238E27FC236}">
                <a16:creationId xmlns:a16="http://schemas.microsoft.com/office/drawing/2014/main" id="{2FC0C145-C56A-FE35-3176-27B5408CDCD8}"/>
              </a:ext>
            </a:extLst>
          </p:cNvPr>
          <p:cNvSpPr/>
          <p:nvPr/>
        </p:nvSpPr>
        <p:spPr>
          <a:xfrm>
            <a:off x="7999392" y="2192124"/>
            <a:ext cx="1997050" cy="482803"/>
          </a:xfrm>
          <a:prstGeom prst="roundRect">
            <a:avLst/>
          </a:prstGeom>
          <a:solidFill>
            <a:srgbClr val="EF777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物体検出</a:t>
            </a:r>
          </a:p>
        </p:txBody>
      </p:sp>
      <p:cxnSp>
        <p:nvCxnSpPr>
          <p:cNvPr id="11" name="直線矢印コネクタ 10">
            <a:extLst>
              <a:ext uri="{FF2B5EF4-FFF2-40B4-BE49-F238E27FC236}">
                <a16:creationId xmlns:a16="http://schemas.microsoft.com/office/drawing/2014/main" id="{A837BBA7-092C-E514-099D-24ED1767F100}"/>
              </a:ext>
            </a:extLst>
          </p:cNvPr>
          <p:cNvCxnSpPr>
            <a:cxnSpLocks/>
          </p:cNvCxnSpPr>
          <p:nvPr/>
        </p:nvCxnSpPr>
        <p:spPr>
          <a:xfrm>
            <a:off x="8367953" y="5107218"/>
            <a:ext cx="995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195135C0-033F-07D8-DF6E-EAB33CB5A3B1}"/>
              </a:ext>
            </a:extLst>
          </p:cNvPr>
          <p:cNvGrpSpPr/>
          <p:nvPr/>
        </p:nvGrpSpPr>
        <p:grpSpPr>
          <a:xfrm>
            <a:off x="6687125" y="4563012"/>
            <a:ext cx="1680828" cy="1277429"/>
            <a:chOff x="1991258" y="4544887"/>
            <a:chExt cx="2456361" cy="1866834"/>
          </a:xfrm>
        </p:grpSpPr>
        <p:pic>
          <p:nvPicPr>
            <p:cNvPr id="13" name="Picture 2" descr="前から見たノートパソコンのイラスト">
              <a:extLst>
                <a:ext uri="{FF2B5EF4-FFF2-40B4-BE49-F238E27FC236}">
                  <a16:creationId xmlns:a16="http://schemas.microsoft.com/office/drawing/2014/main" id="{7403D64C-B478-7F7A-B7AA-B953B77F7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258" y="4544887"/>
              <a:ext cx="2456361" cy="1866834"/>
            </a:xfrm>
            <a:prstGeom prst="rect">
              <a:avLst/>
            </a:prstGeom>
            <a:noFill/>
            <a:extLst>
              <a:ext uri="{909E8E84-426E-40DD-AFC4-6F175D3DCCD1}">
                <a14:hiddenFill xmlns:a14="http://schemas.microsoft.com/office/drawing/2010/main">
                  <a:solidFill>
                    <a:srgbClr val="FFFFFF"/>
                  </a:solidFill>
                </a14:hiddenFill>
              </a:ext>
            </a:extLst>
          </p:spPr>
        </p:pic>
        <p:sp>
          <p:nvSpPr>
            <p:cNvPr id="14" name="楕円 13">
              <a:extLst>
                <a:ext uri="{FF2B5EF4-FFF2-40B4-BE49-F238E27FC236}">
                  <a16:creationId xmlns:a16="http://schemas.microsoft.com/office/drawing/2014/main" id="{CCCEF69A-6362-C952-5851-6A6782161F9D}"/>
                </a:ext>
              </a:extLst>
            </p:cNvPr>
            <p:cNvSpPr/>
            <p:nvPr/>
          </p:nvSpPr>
          <p:spPr>
            <a:xfrm>
              <a:off x="2613362" y="4895134"/>
              <a:ext cx="496388" cy="800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B1F3542-5367-47E0-FF6B-E82CC03AFA92}"/>
                </a:ext>
              </a:extLst>
            </p:cNvPr>
            <p:cNvSpPr/>
            <p:nvPr/>
          </p:nvSpPr>
          <p:spPr>
            <a:xfrm>
              <a:off x="3322652" y="4895133"/>
              <a:ext cx="496388" cy="800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AD0E46AA-3637-E4FF-3B02-F9E5742883A0}"/>
                </a:ext>
              </a:extLst>
            </p:cNvPr>
            <p:cNvSpPr/>
            <p:nvPr/>
          </p:nvSpPr>
          <p:spPr>
            <a:xfrm>
              <a:off x="2824271" y="5055783"/>
              <a:ext cx="297051" cy="478802"/>
            </a:xfrm>
            <a:prstGeom prst="ellipse">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484DF23D-FEF2-72C1-2E0A-15D6953666BE}"/>
                </a:ext>
              </a:extLst>
            </p:cNvPr>
            <p:cNvSpPr/>
            <p:nvPr/>
          </p:nvSpPr>
          <p:spPr>
            <a:xfrm>
              <a:off x="3533561" y="5055783"/>
              <a:ext cx="297051" cy="478802"/>
            </a:xfrm>
            <a:prstGeom prst="ellipse">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吹き出し: 角を丸めた四角形 17">
            <a:extLst>
              <a:ext uri="{FF2B5EF4-FFF2-40B4-BE49-F238E27FC236}">
                <a16:creationId xmlns:a16="http://schemas.microsoft.com/office/drawing/2014/main" id="{F49AAE3F-2DDD-8240-114C-CA3C27380822}"/>
              </a:ext>
            </a:extLst>
          </p:cNvPr>
          <p:cNvSpPr/>
          <p:nvPr/>
        </p:nvSpPr>
        <p:spPr>
          <a:xfrm>
            <a:off x="6484743" y="3166961"/>
            <a:ext cx="2219310" cy="886899"/>
          </a:xfrm>
          <a:prstGeom prst="wedgeRoundRectCallout">
            <a:avLst>
              <a:gd name="adj1" fmla="val 5611"/>
              <a:gd name="adj2" fmla="val 100076"/>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ＭＳ Ｐゴシック" panose="020B0600070205080204" pitchFamily="50" charset="-128"/>
                <a:ea typeface="ＭＳ Ｐゴシック" panose="020B0600070205080204" pitchFamily="50" charset="-128"/>
              </a:rPr>
              <a:t>秋田犬が</a:t>
            </a:r>
            <a:r>
              <a:rPr kumimoji="1" lang="en-US" altLang="ja-JP" sz="2400" dirty="0">
                <a:solidFill>
                  <a:schemeClr val="tx1"/>
                </a:solidFill>
                <a:latin typeface="ＭＳ Ｐゴシック" panose="020B0600070205080204" pitchFamily="50" charset="-128"/>
                <a:ea typeface="ＭＳ Ｐゴシック" panose="020B0600070205080204" pitchFamily="50" charset="-128"/>
              </a:rPr>
              <a:t>1</a:t>
            </a:r>
            <a:r>
              <a:rPr kumimoji="1" lang="ja-JP" altLang="en-US" sz="2400" dirty="0">
                <a:solidFill>
                  <a:schemeClr val="tx1"/>
                </a:solidFill>
                <a:latin typeface="ＭＳ Ｐゴシック" panose="020B0600070205080204" pitchFamily="50" charset="-128"/>
                <a:ea typeface="ＭＳ Ｐゴシック" panose="020B0600070205080204" pitchFamily="50" charset="-128"/>
              </a:rPr>
              <a:t>匹ビーグルが</a:t>
            </a:r>
            <a:r>
              <a:rPr kumimoji="1" lang="en-US" altLang="ja-JP" sz="2400" dirty="0">
                <a:solidFill>
                  <a:schemeClr val="tx1"/>
                </a:solidFill>
                <a:latin typeface="ＭＳ Ｐゴシック" panose="020B0600070205080204" pitchFamily="50" charset="-128"/>
                <a:ea typeface="ＭＳ Ｐゴシック" panose="020B0600070205080204" pitchFamily="50" charset="-128"/>
              </a:rPr>
              <a:t>1</a:t>
            </a:r>
            <a:r>
              <a:rPr kumimoji="1" lang="ja-JP" altLang="en-US" sz="2400" dirty="0">
                <a:solidFill>
                  <a:schemeClr val="tx1"/>
                </a:solidFill>
                <a:latin typeface="ＭＳ Ｐゴシック" panose="020B0600070205080204" pitchFamily="50" charset="-128"/>
                <a:ea typeface="ＭＳ Ｐゴシック" panose="020B0600070205080204" pitchFamily="50" charset="-128"/>
              </a:rPr>
              <a:t>匹</a:t>
            </a:r>
            <a:endParaRPr kumimoji="1" lang="ja-JP" altLang="en-US" sz="2400" dirty="0">
              <a:latin typeface="ＭＳ Ｐゴシック" panose="020B0600070205080204" pitchFamily="50" charset="-128"/>
              <a:ea typeface="ＭＳ Ｐゴシック" panose="020B0600070205080204" pitchFamily="50" charset="-128"/>
            </a:endParaRPr>
          </a:p>
        </p:txBody>
      </p:sp>
      <p:cxnSp>
        <p:nvCxnSpPr>
          <p:cNvPr id="44" name="直線矢印コネクタ 43">
            <a:extLst>
              <a:ext uri="{FF2B5EF4-FFF2-40B4-BE49-F238E27FC236}">
                <a16:creationId xmlns:a16="http://schemas.microsoft.com/office/drawing/2014/main" id="{D6112B40-4FF4-FF96-15C6-AE01DEE81324}"/>
              </a:ext>
            </a:extLst>
          </p:cNvPr>
          <p:cNvCxnSpPr>
            <a:cxnSpLocks/>
          </p:cNvCxnSpPr>
          <p:nvPr/>
        </p:nvCxnSpPr>
        <p:spPr>
          <a:xfrm>
            <a:off x="2591086" y="5099735"/>
            <a:ext cx="995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BAA09506-C3E6-C18B-817D-29FB6C9638F1}"/>
              </a:ext>
            </a:extLst>
          </p:cNvPr>
          <p:cNvGrpSpPr/>
          <p:nvPr/>
        </p:nvGrpSpPr>
        <p:grpSpPr>
          <a:xfrm>
            <a:off x="777901" y="4563012"/>
            <a:ext cx="1680828" cy="1277429"/>
            <a:chOff x="1991258" y="4544887"/>
            <a:chExt cx="2456361" cy="1866834"/>
          </a:xfrm>
        </p:grpSpPr>
        <p:pic>
          <p:nvPicPr>
            <p:cNvPr id="46" name="Picture 2" descr="前から見たノートパソコンのイラスト">
              <a:extLst>
                <a:ext uri="{FF2B5EF4-FFF2-40B4-BE49-F238E27FC236}">
                  <a16:creationId xmlns:a16="http://schemas.microsoft.com/office/drawing/2014/main" id="{7B268010-3122-1B59-B5B6-E9032BC37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258" y="4544887"/>
              <a:ext cx="2456361" cy="1866834"/>
            </a:xfrm>
            <a:prstGeom prst="rect">
              <a:avLst/>
            </a:prstGeom>
            <a:noFill/>
            <a:extLst>
              <a:ext uri="{909E8E84-426E-40DD-AFC4-6F175D3DCCD1}">
                <a14:hiddenFill xmlns:a14="http://schemas.microsoft.com/office/drawing/2010/main">
                  <a:solidFill>
                    <a:srgbClr val="FFFFFF"/>
                  </a:solidFill>
                </a14:hiddenFill>
              </a:ext>
            </a:extLst>
          </p:spPr>
        </p:pic>
        <p:sp>
          <p:nvSpPr>
            <p:cNvPr id="47" name="楕円 46">
              <a:extLst>
                <a:ext uri="{FF2B5EF4-FFF2-40B4-BE49-F238E27FC236}">
                  <a16:creationId xmlns:a16="http://schemas.microsoft.com/office/drawing/2014/main" id="{F484CDDC-BFE7-ACD0-7D02-5B63FC30D036}"/>
                </a:ext>
              </a:extLst>
            </p:cNvPr>
            <p:cNvSpPr/>
            <p:nvPr/>
          </p:nvSpPr>
          <p:spPr>
            <a:xfrm>
              <a:off x="2613362" y="4895134"/>
              <a:ext cx="496388" cy="800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3F175C9-68FC-DD57-5036-F37D5954B699}"/>
                </a:ext>
              </a:extLst>
            </p:cNvPr>
            <p:cNvSpPr/>
            <p:nvPr/>
          </p:nvSpPr>
          <p:spPr>
            <a:xfrm>
              <a:off x="3322652" y="4895133"/>
              <a:ext cx="496388" cy="800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A0866930-1AAB-9099-B932-D8A80E4C3DC3}"/>
                </a:ext>
              </a:extLst>
            </p:cNvPr>
            <p:cNvSpPr/>
            <p:nvPr/>
          </p:nvSpPr>
          <p:spPr>
            <a:xfrm>
              <a:off x="2824271" y="5055783"/>
              <a:ext cx="297051" cy="478802"/>
            </a:xfrm>
            <a:prstGeom prst="ellipse">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a:extLst>
                <a:ext uri="{FF2B5EF4-FFF2-40B4-BE49-F238E27FC236}">
                  <a16:creationId xmlns:a16="http://schemas.microsoft.com/office/drawing/2014/main" id="{51330863-1184-C93A-BBE0-64D99DA79E9B}"/>
                </a:ext>
              </a:extLst>
            </p:cNvPr>
            <p:cNvSpPr/>
            <p:nvPr/>
          </p:nvSpPr>
          <p:spPr>
            <a:xfrm>
              <a:off x="3533561" y="5055783"/>
              <a:ext cx="297051" cy="478802"/>
            </a:xfrm>
            <a:prstGeom prst="ellipse">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1" name="吹き出し: 角を丸めた四角形 50">
            <a:extLst>
              <a:ext uri="{FF2B5EF4-FFF2-40B4-BE49-F238E27FC236}">
                <a16:creationId xmlns:a16="http://schemas.microsoft.com/office/drawing/2014/main" id="{0E1D35D7-D71D-F7E0-16B0-A31739DB2964}"/>
              </a:ext>
            </a:extLst>
          </p:cNvPr>
          <p:cNvSpPr/>
          <p:nvPr/>
        </p:nvSpPr>
        <p:spPr>
          <a:xfrm>
            <a:off x="575519" y="3166961"/>
            <a:ext cx="1844427" cy="886899"/>
          </a:xfrm>
          <a:prstGeom prst="wedgeRoundRectCallout">
            <a:avLst>
              <a:gd name="adj1" fmla="val 5611"/>
              <a:gd name="adj2" fmla="val 100076"/>
              <a:gd name="adj3" fmla="val 1666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chemeClr val="tx1"/>
                </a:solidFill>
                <a:latin typeface="ＭＳ Ｐゴシック" panose="020B0600070205080204" pitchFamily="50" charset="-128"/>
                <a:ea typeface="ＭＳ Ｐゴシック" panose="020B0600070205080204" pitchFamily="50" charset="-128"/>
              </a:rPr>
              <a:t>犬</a:t>
            </a:r>
            <a:endParaRPr kumimoji="1" lang="ja-JP" altLang="en-US" sz="2400" dirty="0">
              <a:latin typeface="ＭＳ Ｐゴシック" panose="020B0600070205080204" pitchFamily="50" charset="-128"/>
              <a:ea typeface="ＭＳ Ｐゴシック" panose="020B0600070205080204" pitchFamily="50" charset="-128"/>
            </a:endParaRPr>
          </a:p>
        </p:txBody>
      </p:sp>
      <p:grpSp>
        <p:nvGrpSpPr>
          <p:cNvPr id="131" name="グループ化 130">
            <a:extLst>
              <a:ext uri="{FF2B5EF4-FFF2-40B4-BE49-F238E27FC236}">
                <a16:creationId xmlns:a16="http://schemas.microsoft.com/office/drawing/2014/main" id="{AF5B1B92-54B0-82E0-06C2-63A84FA6CAC3}"/>
              </a:ext>
            </a:extLst>
          </p:cNvPr>
          <p:cNvGrpSpPr/>
          <p:nvPr/>
        </p:nvGrpSpPr>
        <p:grpSpPr>
          <a:xfrm>
            <a:off x="3720539" y="4377872"/>
            <a:ext cx="2055002" cy="1505695"/>
            <a:chOff x="7850358" y="4023090"/>
            <a:chExt cx="3381375" cy="2477526"/>
          </a:xfrm>
        </p:grpSpPr>
        <p:grpSp>
          <p:nvGrpSpPr>
            <p:cNvPr id="133" name="グループ化 132">
              <a:extLst>
                <a:ext uri="{FF2B5EF4-FFF2-40B4-BE49-F238E27FC236}">
                  <a16:creationId xmlns:a16="http://schemas.microsoft.com/office/drawing/2014/main" id="{1C1645EA-3F63-CFD4-9B9F-0A3A949B4F56}"/>
                </a:ext>
              </a:extLst>
            </p:cNvPr>
            <p:cNvGrpSpPr/>
            <p:nvPr/>
          </p:nvGrpSpPr>
          <p:grpSpPr>
            <a:xfrm>
              <a:off x="7850358" y="4023090"/>
              <a:ext cx="3381375" cy="2477526"/>
              <a:chOff x="7850358" y="4239541"/>
              <a:chExt cx="3381375" cy="2477526"/>
            </a:xfrm>
          </p:grpSpPr>
          <p:sp>
            <p:nvSpPr>
              <p:cNvPr id="136" name="正方形/長方形 135">
                <a:extLst>
                  <a:ext uri="{FF2B5EF4-FFF2-40B4-BE49-F238E27FC236}">
                    <a16:creationId xmlns:a16="http://schemas.microsoft.com/office/drawing/2014/main" id="{FF4FB61D-0B4A-A820-81AC-4811BC29274C}"/>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7" name="Picture 4" descr="秋田犬のイラスト">
                <a:extLst>
                  <a:ext uri="{FF2B5EF4-FFF2-40B4-BE49-F238E27FC236}">
                    <a16:creationId xmlns:a16="http://schemas.microsoft.com/office/drawing/2014/main" id="{E58133E4-5907-92AA-7ACA-2DD2FD2EE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8506" y="4951928"/>
                <a:ext cx="926460" cy="1043899"/>
              </a:xfrm>
              <a:prstGeom prst="rect">
                <a:avLst/>
              </a:prstGeom>
              <a:noFill/>
              <a:extLst>
                <a:ext uri="{909E8E84-426E-40DD-AFC4-6F175D3DCCD1}">
                  <a14:hiddenFill xmlns:a14="http://schemas.microsoft.com/office/drawing/2010/main">
                    <a:solidFill>
                      <a:srgbClr val="FFFFFF"/>
                    </a:solidFill>
                  </a14:hiddenFill>
                </a:ext>
              </a:extLst>
            </p:spPr>
          </p:pic>
        </p:grpSp>
        <p:pic>
          <p:nvPicPr>
            <p:cNvPr id="134" name="Picture 6" descr="犬のイラスト・戌年">
              <a:extLst>
                <a:ext uri="{FF2B5EF4-FFF2-40B4-BE49-F238E27FC236}">
                  <a16:creationId xmlns:a16="http://schemas.microsoft.com/office/drawing/2014/main" id="{FD8A3CBC-F25D-F9D3-4A3F-E497C6FC61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グループ化 137">
            <a:extLst>
              <a:ext uri="{FF2B5EF4-FFF2-40B4-BE49-F238E27FC236}">
                <a16:creationId xmlns:a16="http://schemas.microsoft.com/office/drawing/2014/main" id="{2E75DCC7-C58B-7252-9CF6-64EE639F1071}"/>
              </a:ext>
            </a:extLst>
          </p:cNvPr>
          <p:cNvGrpSpPr/>
          <p:nvPr/>
        </p:nvGrpSpPr>
        <p:grpSpPr>
          <a:xfrm>
            <a:off x="9506642" y="4425816"/>
            <a:ext cx="2091182" cy="1532205"/>
            <a:chOff x="7850358" y="4023090"/>
            <a:chExt cx="3381375" cy="2477526"/>
          </a:xfrm>
        </p:grpSpPr>
        <p:grpSp>
          <p:nvGrpSpPr>
            <p:cNvPr id="139" name="グループ化 138">
              <a:extLst>
                <a:ext uri="{FF2B5EF4-FFF2-40B4-BE49-F238E27FC236}">
                  <a16:creationId xmlns:a16="http://schemas.microsoft.com/office/drawing/2014/main" id="{E500AF56-CA98-2841-B7B6-9AE2981F7CC6}"/>
                </a:ext>
              </a:extLst>
            </p:cNvPr>
            <p:cNvGrpSpPr/>
            <p:nvPr/>
          </p:nvGrpSpPr>
          <p:grpSpPr>
            <a:xfrm>
              <a:off x="7850358" y="4023090"/>
              <a:ext cx="3381375" cy="2477526"/>
              <a:chOff x="7850358" y="4023090"/>
              <a:chExt cx="3381375" cy="2477526"/>
            </a:xfrm>
          </p:grpSpPr>
          <p:grpSp>
            <p:nvGrpSpPr>
              <p:cNvPr id="142" name="グループ化 141">
                <a:extLst>
                  <a:ext uri="{FF2B5EF4-FFF2-40B4-BE49-F238E27FC236}">
                    <a16:creationId xmlns:a16="http://schemas.microsoft.com/office/drawing/2014/main" id="{9F921E88-CD6B-F3F2-973B-8F28AF8CFC41}"/>
                  </a:ext>
                </a:extLst>
              </p:cNvPr>
              <p:cNvGrpSpPr/>
              <p:nvPr/>
            </p:nvGrpSpPr>
            <p:grpSpPr>
              <a:xfrm>
                <a:off x="7850358" y="4023090"/>
                <a:ext cx="3381375" cy="2477526"/>
                <a:chOff x="7850358" y="4023090"/>
                <a:chExt cx="3381375" cy="2477526"/>
              </a:xfrm>
            </p:grpSpPr>
            <p:grpSp>
              <p:nvGrpSpPr>
                <p:cNvPr id="144" name="グループ化 143">
                  <a:extLst>
                    <a:ext uri="{FF2B5EF4-FFF2-40B4-BE49-F238E27FC236}">
                      <a16:creationId xmlns:a16="http://schemas.microsoft.com/office/drawing/2014/main" id="{11A56732-CB92-84A0-239E-5C78B81B4885}"/>
                    </a:ext>
                  </a:extLst>
                </p:cNvPr>
                <p:cNvGrpSpPr/>
                <p:nvPr/>
              </p:nvGrpSpPr>
              <p:grpSpPr>
                <a:xfrm>
                  <a:off x="7850358" y="4023090"/>
                  <a:ext cx="3381375" cy="2477526"/>
                  <a:chOff x="7850358" y="4239541"/>
                  <a:chExt cx="3381375" cy="2477526"/>
                </a:xfrm>
              </p:grpSpPr>
              <p:sp>
                <p:nvSpPr>
                  <p:cNvPr id="147" name="正方形/長方形 146">
                    <a:extLst>
                      <a:ext uri="{FF2B5EF4-FFF2-40B4-BE49-F238E27FC236}">
                        <a16:creationId xmlns:a16="http://schemas.microsoft.com/office/drawing/2014/main" id="{DE84946C-F318-9BC0-BAAD-072FC141192E}"/>
                      </a:ext>
                    </a:extLst>
                  </p:cNvPr>
                  <p:cNvSpPr/>
                  <p:nvPr/>
                </p:nvSpPr>
                <p:spPr>
                  <a:xfrm>
                    <a:off x="7850358" y="4239541"/>
                    <a:ext cx="3381375" cy="24775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8" name="Picture 4" descr="秋田犬のイラスト">
                    <a:extLst>
                      <a:ext uri="{FF2B5EF4-FFF2-40B4-BE49-F238E27FC236}">
                        <a16:creationId xmlns:a16="http://schemas.microsoft.com/office/drawing/2014/main" id="{4C203FB2-E4FA-3A85-83BD-C0FE5A76E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8506" y="4951928"/>
                    <a:ext cx="926460" cy="1043900"/>
                  </a:xfrm>
                  <a:prstGeom prst="rect">
                    <a:avLst/>
                  </a:prstGeom>
                  <a:noFill/>
                  <a:extLst>
                    <a:ext uri="{909E8E84-426E-40DD-AFC4-6F175D3DCCD1}">
                      <a14:hiddenFill xmlns:a14="http://schemas.microsoft.com/office/drawing/2010/main">
                        <a:solidFill>
                          <a:srgbClr val="FFFFFF"/>
                        </a:solidFill>
                      </a14:hiddenFill>
                    </a:ext>
                  </a:extLst>
                </p:spPr>
              </p:pic>
            </p:grpSp>
            <p:pic>
              <p:nvPicPr>
                <p:cNvPr id="145" name="Picture 6" descr="犬のイラスト・戌年">
                  <a:extLst>
                    <a:ext uri="{FF2B5EF4-FFF2-40B4-BE49-F238E27FC236}">
                      <a16:creationId xmlns:a16="http://schemas.microsoft.com/office/drawing/2014/main" id="{27100920-EAD7-95BB-C03F-2C145BF9E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9568" y="4867929"/>
                  <a:ext cx="909349" cy="750213"/>
                </a:xfrm>
                <a:prstGeom prst="rect">
                  <a:avLst/>
                </a:prstGeom>
                <a:noFill/>
                <a:extLst>
                  <a:ext uri="{909E8E84-426E-40DD-AFC4-6F175D3DCCD1}">
                    <a14:hiddenFill xmlns:a14="http://schemas.microsoft.com/office/drawing/2010/main">
                      <a:solidFill>
                        <a:srgbClr val="FFFFFF"/>
                      </a:solidFill>
                    </a14:hiddenFill>
                  </a:ext>
                </a:extLst>
              </p:spPr>
            </p:pic>
            <p:sp>
              <p:nvSpPr>
                <p:cNvPr id="146" name="正方形/長方形 145">
                  <a:extLst>
                    <a:ext uri="{FF2B5EF4-FFF2-40B4-BE49-F238E27FC236}">
                      <a16:creationId xmlns:a16="http://schemas.microsoft.com/office/drawing/2014/main" id="{715A94EA-D386-C55B-DC90-275FC2F3F41E}"/>
                    </a:ext>
                  </a:extLst>
                </p:cNvPr>
                <p:cNvSpPr/>
                <p:nvPr/>
              </p:nvSpPr>
              <p:spPr>
                <a:xfrm>
                  <a:off x="9974455" y="4690108"/>
                  <a:ext cx="917805" cy="1131182"/>
                </a:xfrm>
                <a:prstGeom prst="rect">
                  <a:avLst/>
                </a:prstGeom>
                <a:noFill/>
                <a:ln>
                  <a:solidFill>
                    <a:srgbClr val="7B9B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143" name="正方形/長方形 142">
                <a:extLst>
                  <a:ext uri="{FF2B5EF4-FFF2-40B4-BE49-F238E27FC236}">
                    <a16:creationId xmlns:a16="http://schemas.microsoft.com/office/drawing/2014/main" id="{5B7F9CD2-C40C-254A-E196-B4CF0E074295}"/>
                  </a:ext>
                </a:extLst>
              </p:cNvPr>
              <p:cNvSpPr/>
              <p:nvPr/>
            </p:nvSpPr>
            <p:spPr>
              <a:xfrm>
                <a:off x="8412833" y="4691835"/>
                <a:ext cx="917805" cy="1131182"/>
              </a:xfrm>
              <a:prstGeom prst="rect">
                <a:avLst/>
              </a:prstGeom>
              <a:noFill/>
              <a:ln>
                <a:solidFill>
                  <a:srgbClr val="EF77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0" name="正方形/長方形 139">
              <a:extLst>
                <a:ext uri="{FF2B5EF4-FFF2-40B4-BE49-F238E27FC236}">
                  <a16:creationId xmlns:a16="http://schemas.microsoft.com/office/drawing/2014/main" id="{15EDEC7D-8E47-72A6-D17E-27CF0554C7D0}"/>
                </a:ext>
              </a:extLst>
            </p:cNvPr>
            <p:cNvSpPr/>
            <p:nvPr/>
          </p:nvSpPr>
          <p:spPr>
            <a:xfrm>
              <a:off x="8408505" y="4382678"/>
              <a:ext cx="919203" cy="3065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800" dirty="0"/>
                <a:t>秋田犬</a:t>
              </a:r>
            </a:p>
          </p:txBody>
        </p:sp>
        <p:sp>
          <p:nvSpPr>
            <p:cNvPr id="141" name="正方形/長方形 140">
              <a:extLst>
                <a:ext uri="{FF2B5EF4-FFF2-40B4-BE49-F238E27FC236}">
                  <a16:creationId xmlns:a16="http://schemas.microsoft.com/office/drawing/2014/main" id="{328043B8-09E3-0EA8-5543-20212A8AD963}"/>
                </a:ext>
              </a:extLst>
            </p:cNvPr>
            <p:cNvSpPr/>
            <p:nvPr/>
          </p:nvSpPr>
          <p:spPr>
            <a:xfrm>
              <a:off x="9957334" y="4382678"/>
              <a:ext cx="973814" cy="30650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kumimoji="1" lang="ja-JP" altLang="en-US" sz="800" dirty="0"/>
                <a:t>ビーグル</a:t>
              </a:r>
            </a:p>
          </p:txBody>
        </p:sp>
      </p:grpSp>
    </p:spTree>
    <p:extLst>
      <p:ext uri="{BB962C8B-B14F-4D97-AF65-F5344CB8AC3E}">
        <p14:creationId xmlns:p14="http://schemas.microsoft.com/office/powerpoint/2010/main" val="1694838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38581-A8EE-F676-417C-5AF5B1FBC2C1}"/>
            </a:ext>
          </a:extLst>
        </p:cNvPr>
        <p:cNvGrpSpPr/>
        <p:nvPr/>
      </p:nvGrpSpPr>
      <p:grpSpPr>
        <a:xfrm>
          <a:off x="0" y="0"/>
          <a:ext cx="0" cy="0"/>
          <a:chOff x="0" y="0"/>
          <a:chExt cx="0" cy="0"/>
        </a:xfrm>
      </p:grpSpPr>
      <p:sp>
        <p:nvSpPr>
          <p:cNvPr id="5143" name="四角形: 角を丸くする 5142">
            <a:extLst>
              <a:ext uri="{FF2B5EF4-FFF2-40B4-BE49-F238E27FC236}">
                <a16:creationId xmlns:a16="http://schemas.microsoft.com/office/drawing/2014/main" id="{6D9B2D16-7CB3-3680-1309-C9F2213ABED4}"/>
              </a:ext>
            </a:extLst>
          </p:cNvPr>
          <p:cNvSpPr/>
          <p:nvPr/>
        </p:nvSpPr>
        <p:spPr>
          <a:xfrm>
            <a:off x="1277371" y="3880452"/>
            <a:ext cx="4494362" cy="2536027"/>
          </a:xfrm>
          <a:prstGeom prst="roundRect">
            <a:avLst>
              <a:gd name="adj" fmla="val 9766"/>
            </a:avLst>
          </a:prstGeom>
          <a:solidFill>
            <a:srgbClr val="90D6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42" name="四角形: 角を丸くする 5141">
            <a:extLst>
              <a:ext uri="{FF2B5EF4-FFF2-40B4-BE49-F238E27FC236}">
                <a16:creationId xmlns:a16="http://schemas.microsoft.com/office/drawing/2014/main" id="{F2219563-6DB1-A1FB-80C8-233E0E7A43A3}"/>
              </a:ext>
            </a:extLst>
          </p:cNvPr>
          <p:cNvSpPr/>
          <p:nvPr/>
        </p:nvSpPr>
        <p:spPr>
          <a:xfrm>
            <a:off x="6420267" y="3880452"/>
            <a:ext cx="4494362" cy="2536027"/>
          </a:xfrm>
          <a:prstGeom prst="roundRect">
            <a:avLst>
              <a:gd name="adj" fmla="val 9766"/>
            </a:avLst>
          </a:prstGeom>
          <a:solidFill>
            <a:srgbClr val="D6909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41" name="四角形: 角を丸くする 5140">
            <a:extLst>
              <a:ext uri="{FF2B5EF4-FFF2-40B4-BE49-F238E27FC236}">
                <a16:creationId xmlns:a16="http://schemas.microsoft.com/office/drawing/2014/main" id="{6E905882-6C7C-5834-5670-0D2D14020742}"/>
              </a:ext>
            </a:extLst>
          </p:cNvPr>
          <p:cNvSpPr/>
          <p:nvPr/>
        </p:nvSpPr>
        <p:spPr>
          <a:xfrm>
            <a:off x="6420269" y="1191279"/>
            <a:ext cx="4494362" cy="2536027"/>
          </a:xfrm>
          <a:prstGeom prst="roundRect">
            <a:avLst>
              <a:gd name="adj" fmla="val 9766"/>
            </a:avLst>
          </a:prstGeom>
          <a:solidFill>
            <a:srgbClr val="C395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37" name="四角形: 角を丸くする 5136">
            <a:extLst>
              <a:ext uri="{FF2B5EF4-FFF2-40B4-BE49-F238E27FC236}">
                <a16:creationId xmlns:a16="http://schemas.microsoft.com/office/drawing/2014/main" id="{863547CA-7B75-EF20-86F0-D858765FC8C0}"/>
              </a:ext>
            </a:extLst>
          </p:cNvPr>
          <p:cNvSpPr/>
          <p:nvPr/>
        </p:nvSpPr>
        <p:spPr>
          <a:xfrm>
            <a:off x="1277371" y="1191279"/>
            <a:ext cx="4494362" cy="2536027"/>
          </a:xfrm>
          <a:prstGeom prst="roundRect">
            <a:avLst>
              <a:gd name="adj" fmla="val 9766"/>
            </a:avLst>
          </a:prstGeom>
          <a:solidFill>
            <a:srgbClr val="A4B5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 name="グループ化 10">
            <a:extLst>
              <a:ext uri="{FF2B5EF4-FFF2-40B4-BE49-F238E27FC236}">
                <a16:creationId xmlns:a16="http://schemas.microsoft.com/office/drawing/2014/main" id="{578FC281-BC07-1AB5-6A92-DB8873D79A15}"/>
              </a:ext>
            </a:extLst>
          </p:cNvPr>
          <p:cNvGrpSpPr/>
          <p:nvPr/>
        </p:nvGrpSpPr>
        <p:grpSpPr>
          <a:xfrm>
            <a:off x="414205" y="422580"/>
            <a:ext cx="11363590" cy="646332"/>
            <a:chOff x="2499783" y="427866"/>
            <a:chExt cx="11363590" cy="646332"/>
          </a:xfrm>
        </p:grpSpPr>
        <p:sp>
          <p:nvSpPr>
            <p:cNvPr id="14" name="正方形/長方形 13">
              <a:extLst>
                <a:ext uri="{FF2B5EF4-FFF2-40B4-BE49-F238E27FC236}">
                  <a16:creationId xmlns:a16="http://schemas.microsoft.com/office/drawing/2014/main" id="{C7ED83A6-4710-FE19-5CA7-75E969099519}"/>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テキスト ボックス 14">
              <a:extLst>
                <a:ext uri="{FF2B5EF4-FFF2-40B4-BE49-F238E27FC236}">
                  <a16:creationId xmlns:a16="http://schemas.microsoft.com/office/drawing/2014/main" id="{DF40D8DC-56A0-9C6B-6B32-EA0A601DD9CC}"/>
                </a:ext>
              </a:extLst>
            </p:cNvPr>
            <p:cNvSpPr txBox="1"/>
            <p:nvPr/>
          </p:nvSpPr>
          <p:spPr>
            <a:xfrm>
              <a:off x="2621908" y="458644"/>
              <a:ext cx="11241465" cy="584775"/>
            </a:xfrm>
            <a:prstGeom prst="rect">
              <a:avLst/>
            </a:prstGeom>
            <a:noFill/>
          </p:spPr>
          <p:txBody>
            <a:bodyPr wrap="square" rtlCol="0" anchor="ctr">
              <a:spAutoFit/>
            </a:bodyPr>
            <a:lstStyle/>
            <a:p>
              <a:r>
                <a:rPr kumimoji="1" lang="ja-JP" altLang="en-US" sz="3200" b="1" dirty="0">
                  <a:latin typeface="ＭＳ Ｐゴシック" panose="020B0600070205080204" pitchFamily="50" charset="-128"/>
                  <a:ea typeface="ＭＳ Ｐゴシック" panose="020B0600070205080204" pitchFamily="50" charset="-128"/>
                </a:rPr>
                <a:t>どんなところに物体検出が使われているか</a:t>
              </a:r>
            </a:p>
          </p:txBody>
        </p:sp>
      </p:grpSp>
      <p:grpSp>
        <p:nvGrpSpPr>
          <p:cNvPr id="5124" name="グループ化 5123">
            <a:extLst>
              <a:ext uri="{FF2B5EF4-FFF2-40B4-BE49-F238E27FC236}">
                <a16:creationId xmlns:a16="http://schemas.microsoft.com/office/drawing/2014/main" id="{76E70490-3983-FBAB-E6F8-114CC3D0EF66}"/>
              </a:ext>
            </a:extLst>
          </p:cNvPr>
          <p:cNvGrpSpPr/>
          <p:nvPr/>
        </p:nvGrpSpPr>
        <p:grpSpPr>
          <a:xfrm>
            <a:off x="2208957" y="1219720"/>
            <a:ext cx="2631189" cy="2507019"/>
            <a:chOff x="2495982" y="1301119"/>
            <a:chExt cx="2262968" cy="2156175"/>
          </a:xfrm>
        </p:grpSpPr>
        <p:pic>
          <p:nvPicPr>
            <p:cNvPr id="5132" name="Picture 12" descr="自動運転カーに乗る人のイラスト">
              <a:extLst>
                <a:ext uri="{FF2B5EF4-FFF2-40B4-BE49-F238E27FC236}">
                  <a16:creationId xmlns:a16="http://schemas.microsoft.com/office/drawing/2014/main" id="{81EC2313-119B-5614-9FCD-97A41003A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215" y="1742794"/>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D9545A0E-8489-3DB7-E70E-7DFB33352F2F}"/>
                </a:ext>
              </a:extLst>
            </p:cNvPr>
            <p:cNvSpPr txBox="1"/>
            <p:nvPr/>
          </p:nvSpPr>
          <p:spPr>
            <a:xfrm>
              <a:off x="2495982" y="1301119"/>
              <a:ext cx="2262968" cy="449998"/>
            </a:xfrm>
            <a:prstGeom prst="rect">
              <a:avLst/>
            </a:prstGeom>
            <a:noFill/>
          </p:spPr>
          <p:txBody>
            <a:bodyPr wrap="square" rtlCol="0">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自動運転</a:t>
              </a:r>
            </a:p>
          </p:txBody>
        </p:sp>
      </p:grpSp>
      <p:grpSp>
        <p:nvGrpSpPr>
          <p:cNvPr id="5129" name="グループ化 5128">
            <a:extLst>
              <a:ext uri="{FF2B5EF4-FFF2-40B4-BE49-F238E27FC236}">
                <a16:creationId xmlns:a16="http://schemas.microsoft.com/office/drawing/2014/main" id="{5BECBCBF-40CB-8A1B-AF94-B4FC5DF5215B}"/>
              </a:ext>
            </a:extLst>
          </p:cNvPr>
          <p:cNvGrpSpPr/>
          <p:nvPr/>
        </p:nvGrpSpPr>
        <p:grpSpPr>
          <a:xfrm>
            <a:off x="7535964" y="1259228"/>
            <a:ext cx="2262968" cy="2343629"/>
            <a:chOff x="7433052" y="1258665"/>
            <a:chExt cx="2262968" cy="2343629"/>
          </a:xfrm>
        </p:grpSpPr>
        <p:pic>
          <p:nvPicPr>
            <p:cNvPr id="5130" name="Picture 10" descr="監視カメラ・防犯カメラのイラスト">
              <a:extLst>
                <a:ext uri="{FF2B5EF4-FFF2-40B4-BE49-F238E27FC236}">
                  <a16:creationId xmlns:a16="http://schemas.microsoft.com/office/drawing/2014/main" id="{094E5CB1-DC83-234C-7A7E-4D54B59BC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178" y="1775579"/>
              <a:ext cx="1826715" cy="1826715"/>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C969A55A-6C0A-CC84-E9C8-7E490FEC67A7}"/>
                </a:ext>
              </a:extLst>
            </p:cNvPr>
            <p:cNvSpPr txBox="1"/>
            <p:nvPr/>
          </p:nvSpPr>
          <p:spPr>
            <a:xfrm>
              <a:off x="7433052" y="1258665"/>
              <a:ext cx="2262968" cy="523220"/>
            </a:xfrm>
            <a:prstGeom prst="rect">
              <a:avLst/>
            </a:prstGeom>
            <a:noFill/>
          </p:spPr>
          <p:txBody>
            <a:bodyPr wrap="square" rtlCol="0">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防犯カメラ</a:t>
              </a:r>
            </a:p>
          </p:txBody>
        </p:sp>
      </p:grpSp>
      <p:grpSp>
        <p:nvGrpSpPr>
          <p:cNvPr id="5135" name="グループ化 5134">
            <a:extLst>
              <a:ext uri="{FF2B5EF4-FFF2-40B4-BE49-F238E27FC236}">
                <a16:creationId xmlns:a16="http://schemas.microsoft.com/office/drawing/2014/main" id="{B8AB5C30-6ABE-3629-4929-D6DA343B227F}"/>
              </a:ext>
            </a:extLst>
          </p:cNvPr>
          <p:cNvGrpSpPr/>
          <p:nvPr/>
        </p:nvGrpSpPr>
        <p:grpSpPr>
          <a:xfrm>
            <a:off x="2294679" y="3913460"/>
            <a:ext cx="2459741" cy="2424034"/>
            <a:chOff x="430418" y="3844320"/>
            <a:chExt cx="2262968" cy="2230117"/>
          </a:xfrm>
        </p:grpSpPr>
        <p:pic>
          <p:nvPicPr>
            <p:cNvPr id="5134" name="Picture 14" descr="野菜農家のイラスト（農業）">
              <a:extLst>
                <a:ext uri="{FF2B5EF4-FFF2-40B4-BE49-F238E27FC236}">
                  <a16:creationId xmlns:a16="http://schemas.microsoft.com/office/drawing/2014/main" id="{4E4C3E49-13C7-5E33-0C80-E75EFED96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905" y="4332444"/>
              <a:ext cx="1741993" cy="1741993"/>
            </a:xfrm>
            <a:prstGeom prst="rect">
              <a:avLst/>
            </a:prstGeom>
            <a:noFill/>
            <a:extLst>
              <a:ext uri="{909E8E84-426E-40DD-AFC4-6F175D3DCCD1}">
                <a14:hiddenFill xmlns:a14="http://schemas.microsoft.com/office/drawing/2010/main">
                  <a:solidFill>
                    <a:srgbClr val="FFFFFF"/>
                  </a:solidFill>
                </a14:hiddenFill>
              </a:ext>
            </a:extLst>
          </p:spPr>
        </p:pic>
        <p:sp>
          <p:nvSpPr>
            <p:cNvPr id="5121" name="テキスト ボックス 5120">
              <a:extLst>
                <a:ext uri="{FF2B5EF4-FFF2-40B4-BE49-F238E27FC236}">
                  <a16:creationId xmlns:a16="http://schemas.microsoft.com/office/drawing/2014/main" id="{BF866ACB-EFCF-E7E4-947E-41909144AB74}"/>
                </a:ext>
              </a:extLst>
            </p:cNvPr>
            <p:cNvSpPr txBox="1"/>
            <p:nvPr/>
          </p:nvSpPr>
          <p:spPr>
            <a:xfrm>
              <a:off x="430418" y="3844320"/>
              <a:ext cx="2262968" cy="481364"/>
            </a:xfrm>
            <a:prstGeom prst="rect">
              <a:avLst/>
            </a:prstGeom>
            <a:noFill/>
          </p:spPr>
          <p:txBody>
            <a:bodyPr wrap="square" rtlCol="0">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農業</a:t>
              </a:r>
            </a:p>
          </p:txBody>
        </p:sp>
      </p:grpSp>
      <p:grpSp>
        <p:nvGrpSpPr>
          <p:cNvPr id="5133" name="グループ化 5132">
            <a:extLst>
              <a:ext uri="{FF2B5EF4-FFF2-40B4-BE49-F238E27FC236}">
                <a16:creationId xmlns:a16="http://schemas.microsoft.com/office/drawing/2014/main" id="{1B7FA7AE-5891-936E-126A-ED27D0C3E5B0}"/>
              </a:ext>
            </a:extLst>
          </p:cNvPr>
          <p:cNvGrpSpPr/>
          <p:nvPr/>
        </p:nvGrpSpPr>
        <p:grpSpPr>
          <a:xfrm>
            <a:off x="7391299" y="3913461"/>
            <a:ext cx="2552298" cy="2404219"/>
            <a:chOff x="7319034" y="4028500"/>
            <a:chExt cx="2262968" cy="2131675"/>
          </a:xfrm>
        </p:grpSpPr>
        <p:pic>
          <p:nvPicPr>
            <p:cNvPr id="5136" name="Picture 16" descr="配膳ロボットのイラスト">
              <a:extLst>
                <a:ext uri="{FF2B5EF4-FFF2-40B4-BE49-F238E27FC236}">
                  <a16:creationId xmlns:a16="http://schemas.microsoft.com/office/drawing/2014/main" id="{5245C115-9420-8384-555B-0103DC221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8158" y="4539343"/>
              <a:ext cx="1620833" cy="1620832"/>
            </a:xfrm>
            <a:prstGeom prst="rect">
              <a:avLst/>
            </a:prstGeom>
            <a:noFill/>
            <a:extLst>
              <a:ext uri="{909E8E84-426E-40DD-AFC4-6F175D3DCCD1}">
                <a14:hiddenFill xmlns:a14="http://schemas.microsoft.com/office/drawing/2010/main">
                  <a:solidFill>
                    <a:srgbClr val="FFFFFF"/>
                  </a:solidFill>
                </a14:hiddenFill>
              </a:ext>
            </a:extLst>
          </p:spPr>
        </p:pic>
        <p:sp>
          <p:nvSpPr>
            <p:cNvPr id="5122" name="テキスト ボックス 5121">
              <a:extLst>
                <a:ext uri="{FF2B5EF4-FFF2-40B4-BE49-F238E27FC236}">
                  <a16:creationId xmlns:a16="http://schemas.microsoft.com/office/drawing/2014/main" id="{C45082E4-2FA4-AFAD-89AC-D441FFDE996E}"/>
                </a:ext>
              </a:extLst>
            </p:cNvPr>
            <p:cNvSpPr txBox="1"/>
            <p:nvPr/>
          </p:nvSpPr>
          <p:spPr>
            <a:xfrm>
              <a:off x="7319034" y="4028500"/>
              <a:ext cx="2262968" cy="523220"/>
            </a:xfrm>
            <a:prstGeom prst="rect">
              <a:avLst/>
            </a:prstGeom>
            <a:noFill/>
          </p:spPr>
          <p:txBody>
            <a:bodyPr wrap="square" rtlCol="0">
              <a:spAutoFit/>
            </a:bodyPr>
            <a:lstStyle/>
            <a:p>
              <a:pPr algn="ctr"/>
              <a:r>
                <a:rPr kumimoji="1" lang="ja-JP" altLang="en-US" sz="2800" dirty="0">
                  <a:latin typeface="ＭＳ Ｐゴシック" panose="020B0600070205080204" pitchFamily="50" charset="-128"/>
                  <a:ea typeface="ＭＳ Ｐゴシック" panose="020B0600070205080204" pitchFamily="50" charset="-128"/>
                </a:rPr>
                <a:t>配膳ロボット</a:t>
              </a:r>
            </a:p>
          </p:txBody>
        </p:sp>
      </p:grpSp>
    </p:spTree>
    <p:extLst>
      <p:ext uri="{BB962C8B-B14F-4D97-AF65-F5344CB8AC3E}">
        <p14:creationId xmlns:p14="http://schemas.microsoft.com/office/powerpoint/2010/main" val="2698315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69786-3779-742A-A549-EE127C52CDE8}"/>
            </a:ext>
          </a:extLst>
        </p:cNvPr>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328BC724-583B-734E-4A48-32AF7735B611}"/>
              </a:ext>
            </a:extLst>
          </p:cNvPr>
          <p:cNvGrpSpPr/>
          <p:nvPr/>
        </p:nvGrpSpPr>
        <p:grpSpPr>
          <a:xfrm>
            <a:off x="414205" y="422580"/>
            <a:ext cx="11363590" cy="646332"/>
            <a:chOff x="2499783" y="427866"/>
            <a:chExt cx="11363590" cy="646332"/>
          </a:xfrm>
        </p:grpSpPr>
        <p:sp>
          <p:nvSpPr>
            <p:cNvPr id="6" name="正方形/長方形 5">
              <a:extLst>
                <a:ext uri="{FF2B5EF4-FFF2-40B4-BE49-F238E27FC236}">
                  <a16:creationId xmlns:a16="http://schemas.microsoft.com/office/drawing/2014/main" id="{8E2A9E60-3679-539A-04EB-C9A1EE38D114}"/>
                </a:ext>
              </a:extLst>
            </p:cNvPr>
            <p:cNvSpPr/>
            <p:nvPr/>
          </p:nvSpPr>
          <p:spPr>
            <a:xfrm>
              <a:off x="2499783" y="427866"/>
              <a:ext cx="122128" cy="646332"/>
            </a:xfrm>
            <a:prstGeom prst="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32211C91-3BC3-9E25-2C70-7052ACE91BE7}"/>
                </a:ext>
              </a:extLst>
            </p:cNvPr>
            <p:cNvSpPr txBox="1"/>
            <p:nvPr/>
          </p:nvSpPr>
          <p:spPr>
            <a:xfrm>
              <a:off x="2621908" y="458644"/>
              <a:ext cx="11241465" cy="584775"/>
            </a:xfrm>
            <a:prstGeom prst="rect">
              <a:avLst/>
            </a:prstGeom>
            <a:noFill/>
          </p:spPr>
          <p:txBody>
            <a:bodyPr wrap="square" rtlCol="0" anchor="ctr">
              <a:spAutoFit/>
            </a:bodyPr>
            <a:lstStyle/>
            <a:p>
              <a:r>
                <a:rPr kumimoji="1" lang="ja-JP" altLang="en-US" sz="3200" b="1" dirty="0">
                  <a:latin typeface="ＭＳ Ｐゴシック" panose="020B0600070205080204" pitchFamily="50" charset="-128"/>
                  <a:ea typeface="ＭＳ Ｐゴシック" panose="020B0600070205080204" pitchFamily="50" charset="-128"/>
                </a:rPr>
                <a:t>著名な物体検出手法</a:t>
              </a:r>
            </a:p>
          </p:txBody>
        </p:sp>
      </p:grpSp>
      <p:sp>
        <p:nvSpPr>
          <p:cNvPr id="11" name="四角形: 角を丸くする 10">
            <a:extLst>
              <a:ext uri="{FF2B5EF4-FFF2-40B4-BE49-F238E27FC236}">
                <a16:creationId xmlns:a16="http://schemas.microsoft.com/office/drawing/2014/main" id="{38089723-3251-335B-9747-4FB2541E7DA3}"/>
              </a:ext>
            </a:extLst>
          </p:cNvPr>
          <p:cNvSpPr/>
          <p:nvPr/>
        </p:nvSpPr>
        <p:spPr>
          <a:xfrm>
            <a:off x="859717" y="1201006"/>
            <a:ext cx="2929180" cy="1123980"/>
          </a:xfrm>
          <a:prstGeom prst="round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ＭＳ Ｐゴシック" panose="020B0600070205080204" pitchFamily="50" charset="-128"/>
                <a:ea typeface="ＭＳ Ｐゴシック" panose="020B0600070205080204" pitchFamily="50" charset="-128"/>
              </a:rPr>
              <a:t>R-CNN</a:t>
            </a:r>
            <a:endParaRPr kumimoji="1" lang="ja-JP" altLang="en-US" sz="2800" b="1" dirty="0">
              <a:solidFill>
                <a:schemeClr val="tx1"/>
              </a:solidFill>
              <a:latin typeface="ＭＳ Ｐゴシック" panose="020B0600070205080204" pitchFamily="50" charset="-128"/>
              <a:ea typeface="ＭＳ Ｐゴシック" panose="020B0600070205080204" pitchFamily="50" charset="-128"/>
            </a:endParaRPr>
          </a:p>
        </p:txBody>
      </p:sp>
      <p:sp>
        <p:nvSpPr>
          <p:cNvPr id="12" name="四角形: 角を丸くする 11">
            <a:extLst>
              <a:ext uri="{FF2B5EF4-FFF2-40B4-BE49-F238E27FC236}">
                <a16:creationId xmlns:a16="http://schemas.microsoft.com/office/drawing/2014/main" id="{8B9FA27E-816D-2C1F-E4A8-6E6C11C638CC}"/>
              </a:ext>
            </a:extLst>
          </p:cNvPr>
          <p:cNvSpPr/>
          <p:nvPr/>
        </p:nvSpPr>
        <p:spPr>
          <a:xfrm>
            <a:off x="859717" y="2526121"/>
            <a:ext cx="2929180" cy="1123980"/>
          </a:xfrm>
          <a:prstGeom prst="round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ＭＳ Ｐゴシック" panose="020B0600070205080204" pitchFamily="50" charset="-128"/>
                <a:ea typeface="ＭＳ Ｐゴシック" panose="020B0600070205080204" pitchFamily="50" charset="-128"/>
              </a:rPr>
              <a:t>YOLO</a:t>
            </a:r>
            <a:endParaRPr kumimoji="1" lang="ja-JP" altLang="en-US" sz="2800" b="1" dirty="0">
              <a:solidFill>
                <a:schemeClr val="tx1"/>
              </a:solidFill>
              <a:latin typeface="ＭＳ Ｐゴシック" panose="020B0600070205080204" pitchFamily="50" charset="-128"/>
              <a:ea typeface="ＭＳ Ｐゴシック" panose="020B0600070205080204" pitchFamily="50" charset="-128"/>
            </a:endParaRPr>
          </a:p>
        </p:txBody>
      </p:sp>
      <p:sp>
        <p:nvSpPr>
          <p:cNvPr id="13" name="四角形: 角を丸くする 12">
            <a:extLst>
              <a:ext uri="{FF2B5EF4-FFF2-40B4-BE49-F238E27FC236}">
                <a16:creationId xmlns:a16="http://schemas.microsoft.com/office/drawing/2014/main" id="{BE72AAB6-1B6B-0E22-4337-4141E930EA44}"/>
              </a:ext>
            </a:extLst>
          </p:cNvPr>
          <p:cNvSpPr/>
          <p:nvPr/>
        </p:nvSpPr>
        <p:spPr>
          <a:xfrm>
            <a:off x="859717" y="3884639"/>
            <a:ext cx="2929180" cy="1123980"/>
          </a:xfrm>
          <a:prstGeom prst="round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ＭＳ Ｐゴシック" panose="020B0600070205080204" pitchFamily="50" charset="-128"/>
                <a:ea typeface="ＭＳ Ｐゴシック" panose="020B0600070205080204" pitchFamily="50" charset="-128"/>
              </a:rPr>
              <a:t>SSD</a:t>
            </a:r>
            <a:endParaRPr kumimoji="1" lang="ja-JP" altLang="en-US" sz="2800" b="1" dirty="0">
              <a:solidFill>
                <a:schemeClr val="tx1"/>
              </a:solidFill>
              <a:latin typeface="ＭＳ Ｐゴシック" panose="020B0600070205080204" pitchFamily="50" charset="-128"/>
              <a:ea typeface="ＭＳ Ｐゴシック" panose="020B0600070205080204" pitchFamily="50" charset="-128"/>
            </a:endParaRPr>
          </a:p>
        </p:txBody>
      </p:sp>
      <p:sp>
        <p:nvSpPr>
          <p:cNvPr id="14" name="四角形: 角を丸くする 13">
            <a:extLst>
              <a:ext uri="{FF2B5EF4-FFF2-40B4-BE49-F238E27FC236}">
                <a16:creationId xmlns:a16="http://schemas.microsoft.com/office/drawing/2014/main" id="{58B18969-736C-86E4-9473-12B6FDE96B6D}"/>
              </a:ext>
            </a:extLst>
          </p:cNvPr>
          <p:cNvSpPr/>
          <p:nvPr/>
        </p:nvSpPr>
        <p:spPr>
          <a:xfrm>
            <a:off x="3911666" y="1201006"/>
            <a:ext cx="7420617" cy="112398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Ins="360000" rtlCol="0" anchor="ctr"/>
          <a:lstStyle/>
          <a:p>
            <a:r>
              <a:rPr lang="ja-JP" altLang="en-US" sz="2400" dirty="0">
                <a:solidFill>
                  <a:schemeClr val="tx1"/>
                </a:solidFill>
                <a:latin typeface="ＭＳ Ｐゴシック" panose="020B0600070205080204" pitchFamily="50" charset="-128"/>
                <a:ea typeface="ＭＳ Ｐゴシック" panose="020B0600070205080204" pitchFamily="50" charset="-128"/>
              </a:rPr>
              <a:t>長所：高精度、細かい物体も検出可</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a:p>
            <a:r>
              <a:rPr lang="ja-JP" altLang="en-US" sz="2400" dirty="0">
                <a:solidFill>
                  <a:schemeClr val="tx1"/>
                </a:solidFill>
                <a:latin typeface="ＭＳ Ｐゴシック" panose="020B0600070205080204" pitchFamily="50" charset="-128"/>
                <a:ea typeface="ＭＳ Ｐゴシック" panose="020B0600070205080204" pitchFamily="50" charset="-128"/>
              </a:rPr>
              <a:t>短所：計算が重い、実装が複雑</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p:txBody>
      </p:sp>
      <p:sp>
        <p:nvSpPr>
          <p:cNvPr id="15" name="四角形: 角を丸くする 14">
            <a:extLst>
              <a:ext uri="{FF2B5EF4-FFF2-40B4-BE49-F238E27FC236}">
                <a16:creationId xmlns:a16="http://schemas.microsoft.com/office/drawing/2014/main" id="{3A177F58-4861-ACED-0B7B-573DD64D7C58}"/>
              </a:ext>
            </a:extLst>
          </p:cNvPr>
          <p:cNvSpPr/>
          <p:nvPr/>
        </p:nvSpPr>
        <p:spPr>
          <a:xfrm>
            <a:off x="3911666" y="2526121"/>
            <a:ext cx="7420617" cy="112398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Ins="360000" rtlCol="0" anchor="ctr"/>
          <a:lstStyle/>
          <a:p>
            <a:r>
              <a:rPr lang="ja-JP" altLang="en-US" sz="2400" dirty="0">
                <a:solidFill>
                  <a:schemeClr val="tx1"/>
                </a:solidFill>
                <a:latin typeface="ＭＳ Ｐゴシック" panose="020B0600070205080204" pitchFamily="50" charset="-128"/>
                <a:ea typeface="ＭＳ Ｐゴシック" panose="020B0600070205080204" pitchFamily="50" charset="-128"/>
              </a:rPr>
              <a:t>長所：リアルタイム処理、シンプル</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a:p>
            <a:r>
              <a:rPr lang="ja-JP" altLang="en-US" sz="2400" dirty="0">
                <a:solidFill>
                  <a:schemeClr val="tx1"/>
                </a:solidFill>
                <a:latin typeface="ＭＳ Ｐゴシック" panose="020B0600070205080204" pitchFamily="50" charset="-128"/>
                <a:ea typeface="ＭＳ Ｐゴシック" panose="020B0600070205080204" pitchFamily="50" charset="-128"/>
              </a:rPr>
              <a:t>短所：小さい物体や密集した物体の検出が苦手</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p:txBody>
      </p:sp>
      <p:sp>
        <p:nvSpPr>
          <p:cNvPr id="16" name="四角形: 角を丸くする 15">
            <a:extLst>
              <a:ext uri="{FF2B5EF4-FFF2-40B4-BE49-F238E27FC236}">
                <a16:creationId xmlns:a16="http://schemas.microsoft.com/office/drawing/2014/main" id="{8E140C0A-C625-DC06-ECFF-0E7700A55F38}"/>
              </a:ext>
            </a:extLst>
          </p:cNvPr>
          <p:cNvSpPr/>
          <p:nvPr/>
        </p:nvSpPr>
        <p:spPr>
          <a:xfrm>
            <a:off x="3911666" y="3884639"/>
            <a:ext cx="7420617" cy="112398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Ins="360000" rtlCol="0" anchor="ctr"/>
          <a:lstStyle/>
          <a:p>
            <a:r>
              <a:rPr lang="ja-JP" altLang="en-US" sz="2400" dirty="0">
                <a:solidFill>
                  <a:schemeClr val="tx1"/>
                </a:solidFill>
                <a:latin typeface="ＭＳ Ｐゴシック" panose="020B0600070205080204" pitchFamily="50" charset="-128"/>
                <a:ea typeface="ＭＳ Ｐゴシック" panose="020B0600070205080204" pitchFamily="50" charset="-128"/>
              </a:rPr>
              <a:t>長所：</a:t>
            </a:r>
            <a:r>
              <a:rPr lang="en-US" altLang="ja-JP" sz="2400" dirty="0">
                <a:solidFill>
                  <a:schemeClr val="tx1"/>
                </a:solidFill>
                <a:latin typeface="ＭＳ Ｐゴシック" panose="020B0600070205080204" pitchFamily="50" charset="-128"/>
                <a:ea typeface="ＭＳ Ｐゴシック" panose="020B0600070205080204" pitchFamily="50" charset="-128"/>
              </a:rPr>
              <a:t>YOLO</a:t>
            </a:r>
            <a:r>
              <a:rPr lang="ja-JP" altLang="en-US" sz="2400" dirty="0">
                <a:solidFill>
                  <a:schemeClr val="tx1"/>
                </a:solidFill>
                <a:latin typeface="ＭＳ Ｐゴシック" panose="020B0600070205080204" pitchFamily="50" charset="-128"/>
                <a:ea typeface="ＭＳ Ｐゴシック" panose="020B0600070205080204" pitchFamily="50" charset="-128"/>
              </a:rPr>
              <a:t>よりも小さい物体を検出しやすい</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a:p>
            <a:r>
              <a:rPr lang="ja-JP" altLang="en-US" sz="2400" dirty="0">
                <a:solidFill>
                  <a:schemeClr val="tx1"/>
                </a:solidFill>
                <a:latin typeface="ＭＳ Ｐゴシック" panose="020B0600070205080204" pitchFamily="50" charset="-128"/>
                <a:ea typeface="ＭＳ Ｐゴシック" panose="020B0600070205080204" pitchFamily="50" charset="-128"/>
              </a:rPr>
              <a:t>短所：物体が密集すると検出しにくい</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p:txBody>
      </p:sp>
      <p:sp>
        <p:nvSpPr>
          <p:cNvPr id="17" name="四角形: 角を丸くする 16">
            <a:extLst>
              <a:ext uri="{FF2B5EF4-FFF2-40B4-BE49-F238E27FC236}">
                <a16:creationId xmlns:a16="http://schemas.microsoft.com/office/drawing/2014/main" id="{EA454DB2-CB25-71FB-10B1-C51723992154}"/>
              </a:ext>
            </a:extLst>
          </p:cNvPr>
          <p:cNvSpPr/>
          <p:nvPr/>
        </p:nvSpPr>
        <p:spPr>
          <a:xfrm>
            <a:off x="859717" y="5243157"/>
            <a:ext cx="2929180" cy="1123980"/>
          </a:xfrm>
          <a:prstGeom prst="roundRect">
            <a:avLst/>
          </a:prstGeom>
          <a:solidFill>
            <a:srgbClr val="80B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b="1" dirty="0">
                <a:solidFill>
                  <a:schemeClr val="tx1"/>
                </a:solidFill>
                <a:latin typeface="ＭＳ Ｐゴシック" panose="020B0600070205080204" pitchFamily="50" charset="-128"/>
                <a:ea typeface="ＭＳ Ｐゴシック" panose="020B0600070205080204" pitchFamily="50" charset="-128"/>
              </a:rPr>
              <a:t>DETR</a:t>
            </a:r>
            <a:endParaRPr kumimoji="1" lang="ja-JP" altLang="en-US" sz="2800" b="1" dirty="0">
              <a:solidFill>
                <a:schemeClr val="tx1"/>
              </a:solidFill>
              <a:latin typeface="ＭＳ Ｐゴシック" panose="020B0600070205080204" pitchFamily="50" charset="-128"/>
              <a:ea typeface="ＭＳ Ｐゴシック" panose="020B0600070205080204" pitchFamily="50" charset="-128"/>
            </a:endParaRPr>
          </a:p>
        </p:txBody>
      </p:sp>
      <p:sp>
        <p:nvSpPr>
          <p:cNvPr id="18" name="四角形: 角を丸くする 17">
            <a:extLst>
              <a:ext uri="{FF2B5EF4-FFF2-40B4-BE49-F238E27FC236}">
                <a16:creationId xmlns:a16="http://schemas.microsoft.com/office/drawing/2014/main" id="{147F1526-9353-68B1-878E-B48BF4544439}"/>
              </a:ext>
            </a:extLst>
          </p:cNvPr>
          <p:cNvSpPr/>
          <p:nvPr/>
        </p:nvSpPr>
        <p:spPr>
          <a:xfrm>
            <a:off x="3911666" y="5243157"/>
            <a:ext cx="7420617" cy="112398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0" rIns="360000" rtlCol="0" anchor="ctr"/>
          <a:lstStyle/>
          <a:p>
            <a:r>
              <a:rPr lang="ja-JP" altLang="en-US" sz="2400" dirty="0">
                <a:solidFill>
                  <a:schemeClr val="tx1"/>
                </a:solidFill>
                <a:latin typeface="ＭＳ Ｐゴシック" panose="020B0600070205080204" pitchFamily="50" charset="-128"/>
                <a:ea typeface="ＭＳ Ｐゴシック" panose="020B0600070205080204" pitchFamily="50" charset="-128"/>
              </a:rPr>
              <a:t>長所：密集した物体の検出が得意</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a:p>
            <a:r>
              <a:rPr lang="ja-JP" altLang="en-US" sz="2400" dirty="0">
                <a:solidFill>
                  <a:schemeClr val="tx1"/>
                </a:solidFill>
                <a:latin typeface="ＭＳ Ｐゴシック" panose="020B0600070205080204" pitchFamily="50" charset="-128"/>
                <a:ea typeface="ＭＳ Ｐゴシック" panose="020B0600070205080204" pitchFamily="50" charset="-128"/>
              </a:rPr>
              <a:t>短所：</a:t>
            </a:r>
            <a:r>
              <a:rPr lang="en-US" altLang="ja-JP" sz="2400" dirty="0">
                <a:solidFill>
                  <a:schemeClr val="tx1"/>
                </a:solidFill>
                <a:latin typeface="ＭＳ Ｐゴシック" panose="020B0600070205080204" pitchFamily="50" charset="-128"/>
                <a:ea typeface="ＭＳ Ｐゴシック" panose="020B0600070205080204" pitchFamily="50" charset="-128"/>
              </a:rPr>
              <a:t>GPU</a:t>
            </a:r>
            <a:r>
              <a:rPr lang="ja-JP" altLang="en-US" sz="2400" dirty="0">
                <a:solidFill>
                  <a:schemeClr val="tx1"/>
                </a:solidFill>
                <a:latin typeface="ＭＳ Ｐゴシック" panose="020B0600070205080204" pitchFamily="50" charset="-128"/>
                <a:ea typeface="ＭＳ Ｐゴシック" panose="020B0600070205080204" pitchFamily="50" charset="-128"/>
              </a:rPr>
              <a:t>などの高スペック環境が必要</a:t>
            </a:r>
            <a:endParaRPr lang="en-US" altLang="ja-JP" sz="2400" dirty="0">
              <a:solidFill>
                <a:schemeClr val="tx1"/>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447413502"/>
      </p:ext>
    </p:extLst>
  </p:cSld>
  <p:clrMapOvr>
    <a:masterClrMapping/>
  </p:clrMapOvr>
</p:sld>
</file>

<file path=ppt/theme/theme1.xml><?xml version="1.0" encoding="utf-8"?>
<a:theme xmlns:a="http://schemas.openxmlformats.org/drawingml/2006/main" name="html">
  <a:themeElements>
    <a:clrScheme name="デザート">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html" id="{9D00D62C-08AA-41B2-8B14-AE0DDA3A4793}" vid="{652DDD3F-C159-4E08-8B0D-288C63A63D1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html</Template>
  <TotalTime>2962</TotalTime>
  <Words>975</Words>
  <Application>Microsoft Office PowerPoint</Application>
  <PresentationFormat>ワイド画面</PresentationFormat>
  <Paragraphs>157</Paragraphs>
  <Slides>23</Slides>
  <Notes>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ＭＳ Ｐゴシック</vt:lpstr>
      <vt:lpstr>メイリオ</vt:lpstr>
      <vt:lpstr>游ゴシック</vt:lpstr>
      <vt:lpstr>Arial</vt:lpstr>
      <vt:lpstr>Corbel</vt:lpstr>
      <vt:lpstr>Wingdings</vt:lpstr>
      <vt:lpstr>html</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亨介 小畑</dc:creator>
  <cp:lastModifiedBy>亨介 小畑</cp:lastModifiedBy>
  <cp:revision>9</cp:revision>
  <dcterms:created xsi:type="dcterms:W3CDTF">2025-02-26T04:01:12Z</dcterms:created>
  <dcterms:modified xsi:type="dcterms:W3CDTF">2025-03-01T07:47:40Z</dcterms:modified>
</cp:coreProperties>
</file>